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9"/>
  </p:notesMasterIdLst>
  <p:handoutMasterIdLst>
    <p:handoutMasterId r:id="rId30"/>
  </p:handoutMasterIdLst>
  <p:sldIdLst>
    <p:sldId id="331" r:id="rId2"/>
    <p:sldId id="258" r:id="rId3"/>
    <p:sldId id="345" r:id="rId4"/>
    <p:sldId id="344" r:id="rId5"/>
    <p:sldId id="273" r:id="rId6"/>
    <p:sldId id="274" r:id="rId7"/>
    <p:sldId id="275" r:id="rId8"/>
    <p:sldId id="276" r:id="rId9"/>
    <p:sldId id="277" r:id="rId10"/>
    <p:sldId id="278" r:id="rId11"/>
    <p:sldId id="279" r:id="rId12"/>
    <p:sldId id="280" r:id="rId13"/>
    <p:sldId id="333" r:id="rId14"/>
    <p:sldId id="334" r:id="rId15"/>
    <p:sldId id="281" r:id="rId16"/>
    <p:sldId id="335" r:id="rId17"/>
    <p:sldId id="346" r:id="rId18"/>
    <p:sldId id="348" r:id="rId19"/>
    <p:sldId id="336" r:id="rId20"/>
    <p:sldId id="347" r:id="rId21"/>
    <p:sldId id="342" r:id="rId22"/>
    <p:sldId id="337" r:id="rId23"/>
    <p:sldId id="338" r:id="rId24"/>
    <p:sldId id="339" r:id="rId25"/>
    <p:sldId id="340" r:id="rId26"/>
    <p:sldId id="341" r:id="rId27"/>
    <p:sldId id="343" r:id="rId28"/>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400" kern="1200">
        <a:solidFill>
          <a:schemeClr val="tx1"/>
        </a:solidFill>
        <a:latin typeface="Arial" pitchFamily="34" charset="0"/>
        <a:ea typeface="+mn-ea"/>
        <a:cs typeface="+mn-cs"/>
      </a:defRPr>
    </a:lvl6pPr>
    <a:lvl7pPr marL="2743200" algn="l" defTabSz="914400" rtl="0" eaLnBrk="1" latinLnBrk="0" hangingPunct="1">
      <a:defRPr sz="1400" kern="1200">
        <a:solidFill>
          <a:schemeClr val="tx1"/>
        </a:solidFill>
        <a:latin typeface="Arial" pitchFamily="34" charset="0"/>
        <a:ea typeface="+mn-ea"/>
        <a:cs typeface="+mn-cs"/>
      </a:defRPr>
    </a:lvl7pPr>
    <a:lvl8pPr marL="3200400" algn="l" defTabSz="914400" rtl="0" eaLnBrk="1" latinLnBrk="0" hangingPunct="1">
      <a:defRPr sz="1400" kern="1200">
        <a:solidFill>
          <a:schemeClr val="tx1"/>
        </a:solidFill>
        <a:latin typeface="Arial" pitchFamily="34" charset="0"/>
        <a:ea typeface="+mn-ea"/>
        <a:cs typeface="+mn-cs"/>
      </a:defRPr>
    </a:lvl8pPr>
    <a:lvl9pPr marL="3657600" algn="l" defTabSz="914400" rtl="0" eaLnBrk="1" latinLnBrk="0" hangingPunct="1">
      <a:defRPr sz="1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99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50590" autoAdjust="0"/>
    <p:restoredTop sz="90929"/>
  </p:normalViewPr>
  <p:slideViewPr>
    <p:cSldViewPr>
      <p:cViewPr>
        <p:scale>
          <a:sx n="50" d="100"/>
          <a:sy n="50" d="100"/>
        </p:scale>
        <p:origin x="-1944" y="-7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1518" y="36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1152525" y="692150"/>
            <a:ext cx="4552950" cy="3416300"/>
          </a:xfrm>
          <a:prstGeom prst="rect">
            <a:avLst/>
          </a:prstGeom>
          <a:noFill/>
          <a:ln w="12700">
            <a:solidFill>
              <a:srgbClr val="000000"/>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1028"/>
          <p:cNvSpPr>
            <a:spLocks noChangeArrowheads="1"/>
          </p:cNvSpPr>
          <p:nvPr/>
        </p:nvSpPr>
        <p:spPr bwMode="auto">
          <a:xfrm>
            <a:off x="1143000" y="4343400"/>
            <a:ext cx="4572000" cy="13716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6978" name="Rectangle 1026"/>
          <p:cNvSpPr>
            <a:spLocks noChangeArrowheads="1" noTextEdit="1"/>
          </p:cNvSpPr>
          <p:nvPr>
            <p:ph type="sldImg"/>
          </p:nvPr>
        </p:nvSpPr>
        <p:spPr>
          <a:ln/>
        </p:spPr>
      </p:sp>
      <p:sp>
        <p:nvSpPr>
          <p:cNvPr id="126979" name="Rectangle 1027"/>
          <p:cNvSpPr>
            <a:spLocks noGrp="1" noChangeArrowheads="1"/>
          </p:cNvSpPr>
          <p:nvPr>
            <p:ph type="body" idx="1"/>
          </p:nvPr>
        </p:nvSpPr>
        <p:spPr>
          <a:xfrm>
            <a:off x="1143000" y="4343400"/>
            <a:ext cx="4648200" cy="4114800"/>
          </a:xfrm>
        </p:spPr>
        <p:txBody>
          <a:bodyPr/>
          <a:lstStyle/>
          <a:p>
            <a:r>
              <a:rPr lang="en-US" sz="1400"/>
              <a:t>To the trainer:</a:t>
            </a:r>
          </a:p>
          <a:p>
            <a:endParaRPr lang="en-US" sz="1400"/>
          </a:p>
          <a:p>
            <a:r>
              <a:rPr lang="en-US" sz="1400"/>
              <a:t>Use the software to demonstrate how it works. Refer them to the CD-ROM on </a:t>
            </a:r>
            <a:r>
              <a:rPr lang="en-US" sz="1400" i="1"/>
              <a:t>”ICT for Librarians and Other Information Professionals.”</a:t>
            </a:r>
            <a:endParaRPr lang="en-US" sz="14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ChangeArrowheads="1"/>
          </p:cNvSpPr>
          <p:nvPr/>
        </p:nvSpPr>
        <p:spPr bwMode="auto">
          <a:xfrm>
            <a:off x="990600" y="4343400"/>
            <a:ext cx="4648200" cy="13716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5170" name="Rectangle 2"/>
          <p:cNvSpPr>
            <a:spLocks noChangeArrowheads="1" noTextEdit="1"/>
          </p:cNvSpPr>
          <p:nvPr>
            <p:ph type="sldImg"/>
          </p:nvPr>
        </p:nvSpPr>
        <p:spPr>
          <a:ln/>
        </p:spPr>
      </p:sp>
      <p:sp>
        <p:nvSpPr>
          <p:cNvPr id="135171" name="Rectangle 3"/>
          <p:cNvSpPr>
            <a:spLocks noGrp="1" noChangeArrowheads="1"/>
          </p:cNvSpPr>
          <p:nvPr>
            <p:ph type="body" idx="1"/>
          </p:nvPr>
        </p:nvSpPr>
        <p:spPr>
          <a:xfrm>
            <a:off x="1143000" y="4343400"/>
            <a:ext cx="4800600" cy="4114800"/>
          </a:xfrm>
        </p:spPr>
        <p:txBody>
          <a:bodyPr/>
          <a:lstStyle/>
          <a:p>
            <a:r>
              <a:rPr lang="en-US" sz="1400"/>
              <a:t>To the trainer:</a:t>
            </a:r>
          </a:p>
          <a:p>
            <a:endParaRPr lang="en-US" sz="1400"/>
          </a:p>
          <a:p>
            <a:r>
              <a:rPr lang="en-US" sz="1400"/>
              <a:t>Mention the different types of application software again for emphasis.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39939"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11</a:t>
            </a:r>
          </a:p>
        </p:txBody>
      </p:sp>
      <p:sp>
        <p:nvSpPr>
          <p:cNvPr id="39940"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39941"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39942" name="Rectangle 6"/>
          <p:cNvSpPr>
            <a:spLocks noChangeArrowheads="1" noTextEdit="1"/>
          </p:cNvSpPr>
          <p:nvPr>
            <p:ph type="sldImg"/>
          </p:nvPr>
        </p:nvSpPr>
        <p:spPr>
          <a:ln cap="flat"/>
        </p:spPr>
      </p:sp>
      <p:sp>
        <p:nvSpPr>
          <p:cNvPr id="39943" name="Rectangle 7"/>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Rectangle 4"/>
          <p:cNvSpPr>
            <a:spLocks noChangeArrowheads="1"/>
          </p:cNvSpPr>
          <p:nvPr/>
        </p:nvSpPr>
        <p:spPr bwMode="auto">
          <a:xfrm>
            <a:off x="1143000" y="4343400"/>
            <a:ext cx="4495800" cy="1143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6194" name="Rectangle 2"/>
          <p:cNvSpPr>
            <a:spLocks noChangeArrowheads="1" noTextEdit="1"/>
          </p:cNvSpPr>
          <p:nvPr>
            <p:ph type="sldImg"/>
          </p:nvPr>
        </p:nvSpPr>
        <p:spPr>
          <a:ln/>
        </p:spPr>
      </p:sp>
      <p:sp>
        <p:nvSpPr>
          <p:cNvPr id="136195" name="Rectangle 3"/>
          <p:cNvSpPr>
            <a:spLocks noGrp="1" noChangeArrowheads="1"/>
          </p:cNvSpPr>
          <p:nvPr>
            <p:ph type="body" idx="1"/>
          </p:nvPr>
        </p:nvSpPr>
        <p:spPr>
          <a:xfrm>
            <a:off x="1143000" y="4343400"/>
            <a:ext cx="4800600" cy="4114800"/>
          </a:xfrm>
        </p:spPr>
        <p:txBody>
          <a:bodyPr/>
          <a:lstStyle/>
          <a:p>
            <a:r>
              <a:rPr lang="en-US" sz="1400"/>
              <a:t>To the trainer:</a:t>
            </a:r>
          </a:p>
          <a:p>
            <a:endParaRPr lang="en-US" sz="1400"/>
          </a:p>
          <a:p>
            <a:r>
              <a:rPr lang="en-US" sz="1400"/>
              <a:t>Show the MS Office suite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Rectangle 4"/>
          <p:cNvSpPr>
            <a:spLocks noChangeArrowheads="1"/>
          </p:cNvSpPr>
          <p:nvPr/>
        </p:nvSpPr>
        <p:spPr bwMode="auto">
          <a:xfrm>
            <a:off x="914400" y="4419600"/>
            <a:ext cx="4876800" cy="1447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7218" name="Rectangle 2"/>
          <p:cNvSpPr>
            <a:spLocks noChangeArrowheads="1" noTextEdit="1"/>
          </p:cNvSpPr>
          <p:nvPr>
            <p:ph type="sldImg"/>
          </p:nvPr>
        </p:nvSpPr>
        <p:spPr>
          <a:ln/>
        </p:spPr>
      </p:sp>
      <p:sp>
        <p:nvSpPr>
          <p:cNvPr id="137219" name="Rectangle 3"/>
          <p:cNvSpPr>
            <a:spLocks noGrp="1" noChangeArrowheads="1"/>
          </p:cNvSpPr>
          <p:nvPr>
            <p:ph type="body" idx="1"/>
          </p:nvPr>
        </p:nvSpPr>
        <p:spPr>
          <a:xfrm>
            <a:off x="1143000" y="4343400"/>
            <a:ext cx="4800600" cy="4114800"/>
          </a:xfrm>
        </p:spPr>
        <p:txBody>
          <a:bodyPr/>
          <a:lstStyle/>
          <a:p>
            <a:endParaRPr lang="en-US"/>
          </a:p>
          <a:p>
            <a:r>
              <a:rPr lang="en-US"/>
              <a:t>To the trainer:</a:t>
            </a:r>
          </a:p>
          <a:p>
            <a:endParaRPr lang="en-US" sz="1400"/>
          </a:p>
          <a:p>
            <a:r>
              <a:rPr lang="en-US" sz="1400"/>
              <a:t>Point to sites on the Internet which have descriptions of the software.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2" name="Rectangle 8"/>
          <p:cNvSpPr>
            <a:spLocks noChangeArrowheads="1"/>
          </p:cNvSpPr>
          <p:nvPr/>
        </p:nvSpPr>
        <p:spPr bwMode="auto">
          <a:xfrm>
            <a:off x="1066800" y="4343400"/>
            <a:ext cx="4876800" cy="1600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4198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4198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12</a:t>
            </a:r>
          </a:p>
        </p:txBody>
      </p:sp>
      <p:sp>
        <p:nvSpPr>
          <p:cNvPr id="4198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4198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41990" name="Rectangle 6"/>
          <p:cNvSpPr>
            <a:spLocks noChangeArrowheads="1" noTextEdit="1"/>
          </p:cNvSpPr>
          <p:nvPr>
            <p:ph type="sldImg"/>
          </p:nvPr>
        </p:nvSpPr>
        <p:spPr>
          <a:ln cap="flat"/>
        </p:spPr>
      </p:sp>
      <p:sp>
        <p:nvSpPr>
          <p:cNvPr id="41991" name="Rectangle 7"/>
          <p:cNvSpPr>
            <a:spLocks noGrp="1" noChangeArrowheads="1"/>
          </p:cNvSpPr>
          <p:nvPr>
            <p:ph type="body" idx="1"/>
          </p:nvPr>
        </p:nvSpPr>
        <p:spPr>
          <a:xfrm>
            <a:off x="1143000" y="4343400"/>
            <a:ext cx="4800600" cy="4114800"/>
          </a:xfrm>
          <a:noFill/>
          <a:ln/>
        </p:spPr>
        <p:txBody>
          <a:bodyPr/>
          <a:lstStyle/>
          <a:p>
            <a:r>
              <a:rPr lang="en-US"/>
              <a:t>To the trainer:</a:t>
            </a:r>
          </a:p>
          <a:p>
            <a:endParaRPr lang="en-US"/>
          </a:p>
          <a:p>
            <a:r>
              <a:rPr lang="en-US"/>
              <a:t>This is important. Make sure that they see the difference between an integrated library software and one that is not integrated. Give examples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noTextEdit="1"/>
          </p:cNvSpPr>
          <p:nvPr>
            <p:ph type="sldImg"/>
          </p:nvPr>
        </p:nvSpPr>
        <p:spPr>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noTextEdit="1"/>
          </p:cNvSpPr>
          <p:nvPr>
            <p:ph type="sldImg"/>
          </p:nvPr>
        </p:nvSpPr>
        <p:spPr>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p:cNvSpPr>
          <p:nvPr/>
        </p:nvSpPr>
        <p:spPr bwMode="auto">
          <a:xfrm>
            <a:off x="1143000" y="4343400"/>
            <a:ext cx="4724400" cy="1143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51555" name="Rectangle 3"/>
          <p:cNvSpPr>
            <a:spLocks noChangeArrowheads="1" noTextEdit="1"/>
          </p:cNvSpPr>
          <p:nvPr>
            <p:ph type="sldImg"/>
          </p:nvPr>
        </p:nvSpPr>
        <p:spPr>
          <a:ln/>
        </p:spPr>
      </p:sp>
      <p:sp>
        <p:nvSpPr>
          <p:cNvPr id="151556" name="Rectangle 4"/>
          <p:cNvSpPr>
            <a:spLocks noGrp="1" noChangeArrowheads="1"/>
          </p:cNvSpPr>
          <p:nvPr>
            <p:ph type="body" idx="1"/>
          </p:nvPr>
        </p:nvSpPr>
        <p:spPr>
          <a:xfrm>
            <a:off x="1219200" y="4343400"/>
            <a:ext cx="4572000" cy="4114800"/>
          </a:xfrm>
        </p:spPr>
        <p:txBody>
          <a:bodyPr/>
          <a:lstStyle/>
          <a:p>
            <a:r>
              <a:rPr lang="en-US" sz="1400"/>
              <a:t>To the trainer:</a:t>
            </a:r>
          </a:p>
          <a:p>
            <a:endParaRPr lang="en-US" sz="1400"/>
          </a:p>
          <a:p>
            <a:r>
              <a:rPr lang="en-US" sz="1400"/>
              <a:t>Mention the different virus scanners and cleaners and the virus shields available.</a:t>
            </a:r>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Rectangle 1028"/>
          <p:cNvSpPr>
            <a:spLocks noChangeArrowheads="1"/>
          </p:cNvSpPr>
          <p:nvPr/>
        </p:nvSpPr>
        <p:spPr bwMode="auto">
          <a:xfrm>
            <a:off x="1143000" y="4343400"/>
            <a:ext cx="4724400" cy="1143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9266" name="Rectangle 1026"/>
          <p:cNvSpPr>
            <a:spLocks noChangeArrowheads="1" noTextEdit="1"/>
          </p:cNvSpPr>
          <p:nvPr>
            <p:ph type="sldImg"/>
          </p:nvPr>
        </p:nvSpPr>
        <p:spPr>
          <a:ln/>
        </p:spPr>
      </p:sp>
      <p:sp>
        <p:nvSpPr>
          <p:cNvPr id="139267" name="Rectangle 1027"/>
          <p:cNvSpPr>
            <a:spLocks noGrp="1" noChangeArrowheads="1"/>
          </p:cNvSpPr>
          <p:nvPr>
            <p:ph type="body" idx="1"/>
          </p:nvPr>
        </p:nvSpPr>
        <p:spPr>
          <a:xfrm>
            <a:off x="1219200" y="4343400"/>
            <a:ext cx="4572000" cy="4114800"/>
          </a:xfrm>
        </p:spPr>
        <p:txBody>
          <a:bodyPr/>
          <a:lstStyle/>
          <a:p>
            <a:r>
              <a:rPr lang="en-US" sz="1400"/>
              <a:t>To the trainer:</a:t>
            </a:r>
          </a:p>
          <a:p>
            <a:endParaRPr lang="en-US" sz="1400"/>
          </a:p>
          <a:p>
            <a:r>
              <a:rPr lang="en-US" sz="1400"/>
              <a:t>Mention the different virus scanners and cleaners and the virus shields available.</a:t>
            </a:r>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1026"/>
          <p:cNvSpPr>
            <a:spLocks noChangeArrowheads="1" noTextEdit="1"/>
          </p:cNvSpPr>
          <p:nvPr>
            <p:ph type="sldImg"/>
          </p:nvPr>
        </p:nvSpPr>
        <p:spPr>
          <a:ln/>
        </p:spPr>
      </p:sp>
      <p:sp>
        <p:nvSpPr>
          <p:cNvPr id="12800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ChangeArrowheads="1"/>
          </p:cNvSpPr>
          <p:nvPr/>
        </p:nvSpPr>
        <p:spPr bwMode="auto">
          <a:xfrm>
            <a:off x="1143000" y="4343400"/>
            <a:ext cx="4724400" cy="1143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9507" name="Rectangle 3"/>
          <p:cNvSpPr>
            <a:spLocks noChangeArrowheads="1" noTextEdit="1"/>
          </p:cNvSpPr>
          <p:nvPr>
            <p:ph type="sldImg"/>
          </p:nvPr>
        </p:nvSpPr>
        <p:spPr>
          <a:ln/>
        </p:spPr>
      </p:sp>
      <p:sp>
        <p:nvSpPr>
          <p:cNvPr id="149508" name="Rectangle 4"/>
          <p:cNvSpPr>
            <a:spLocks noGrp="1" noChangeArrowheads="1"/>
          </p:cNvSpPr>
          <p:nvPr>
            <p:ph type="body" idx="1"/>
          </p:nvPr>
        </p:nvSpPr>
        <p:spPr>
          <a:xfrm>
            <a:off x="1219200" y="4343400"/>
            <a:ext cx="4572000" cy="4114800"/>
          </a:xfrm>
        </p:spPr>
        <p:txBody>
          <a:bodyPr/>
          <a:lstStyle/>
          <a:p>
            <a:r>
              <a:rPr lang="en-US" sz="1400"/>
              <a:t>To the trainer:</a:t>
            </a:r>
          </a:p>
          <a:p>
            <a:endParaRPr lang="en-US" sz="1400"/>
          </a:p>
          <a:p>
            <a:r>
              <a:rPr lang="en-US" sz="1400"/>
              <a:t>Mention the different virus scanners and cleaners and the virus shields available.</a:t>
            </a:r>
          </a:p>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Rectangle 4"/>
          <p:cNvSpPr>
            <a:spLocks noChangeArrowheads="1"/>
          </p:cNvSpPr>
          <p:nvPr/>
        </p:nvSpPr>
        <p:spPr bwMode="auto">
          <a:xfrm>
            <a:off x="1219200" y="4267200"/>
            <a:ext cx="4419600" cy="1219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0290" name="Rectangle 2"/>
          <p:cNvSpPr>
            <a:spLocks noChangeArrowheads="1" noTextEdit="1"/>
          </p:cNvSpPr>
          <p:nvPr>
            <p:ph type="sldImg"/>
          </p:nvPr>
        </p:nvSpPr>
        <p:spPr>
          <a:ln/>
        </p:spPr>
      </p:sp>
      <p:sp>
        <p:nvSpPr>
          <p:cNvPr id="140291" name="Rectangle 3"/>
          <p:cNvSpPr>
            <a:spLocks noGrp="1" noChangeArrowheads="1"/>
          </p:cNvSpPr>
          <p:nvPr>
            <p:ph type="body" idx="1"/>
          </p:nvPr>
        </p:nvSpPr>
        <p:spPr>
          <a:xfrm>
            <a:off x="1219200" y="4343400"/>
            <a:ext cx="4724400" cy="4114800"/>
          </a:xfrm>
        </p:spPr>
        <p:txBody>
          <a:bodyPr/>
          <a:lstStyle/>
          <a:p>
            <a:r>
              <a:rPr lang="en-US" sz="1400"/>
              <a:t>To the trainer:</a:t>
            </a:r>
          </a:p>
          <a:p>
            <a:endParaRPr lang="en-US" sz="1400"/>
          </a:p>
          <a:p>
            <a:r>
              <a:rPr lang="en-US" sz="1400"/>
              <a:t>Mention available back-up systems.</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4"/>
          <p:cNvSpPr>
            <a:spLocks noChangeArrowheads="1"/>
          </p:cNvSpPr>
          <p:nvPr/>
        </p:nvSpPr>
        <p:spPr bwMode="auto">
          <a:xfrm>
            <a:off x="1143000" y="4343400"/>
            <a:ext cx="4572000" cy="1219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7762" name="Rectangle 2"/>
          <p:cNvSpPr>
            <a:spLocks noChangeArrowheads="1" noTextEdit="1"/>
          </p:cNvSpPr>
          <p:nvPr>
            <p:ph type="sldImg"/>
          </p:nvPr>
        </p:nvSpPr>
        <p:spPr>
          <a:ln/>
        </p:spPr>
      </p:sp>
      <p:sp>
        <p:nvSpPr>
          <p:cNvPr id="117763" name="Rectangle 3"/>
          <p:cNvSpPr>
            <a:spLocks noGrp="1" noChangeArrowheads="1"/>
          </p:cNvSpPr>
          <p:nvPr>
            <p:ph type="body" idx="1"/>
          </p:nvPr>
        </p:nvSpPr>
        <p:spPr>
          <a:xfrm>
            <a:off x="1143000" y="4343400"/>
            <a:ext cx="4648200" cy="4114800"/>
          </a:xfrm>
        </p:spPr>
        <p:txBody>
          <a:bodyPr/>
          <a:lstStyle/>
          <a:p>
            <a:r>
              <a:rPr lang="en-US" sz="1400"/>
              <a:t>To the trainer:</a:t>
            </a:r>
          </a:p>
          <a:p>
            <a:endParaRPr lang="en-US" sz="1400"/>
          </a:p>
          <a:p>
            <a:r>
              <a:rPr lang="en-US" sz="1400"/>
              <a:t>Mention the importance of writing programs that suit the requirements of the user.</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ChangeArrowheads="1"/>
          </p:cNvSpPr>
          <p:nvPr/>
        </p:nvSpPr>
        <p:spPr bwMode="auto">
          <a:xfrm>
            <a:off x="1143000" y="4343400"/>
            <a:ext cx="4495800" cy="1219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2338" name="Rectangle 2"/>
          <p:cNvSpPr>
            <a:spLocks noChangeArrowheads="1" noTextEdit="1"/>
          </p:cNvSpPr>
          <p:nvPr>
            <p:ph type="sldImg"/>
          </p:nvPr>
        </p:nvSpPr>
        <p:spPr>
          <a:ln/>
        </p:spPr>
      </p:sp>
      <p:sp>
        <p:nvSpPr>
          <p:cNvPr id="142339" name="Rectangle 3"/>
          <p:cNvSpPr>
            <a:spLocks noGrp="1" noChangeArrowheads="1"/>
          </p:cNvSpPr>
          <p:nvPr>
            <p:ph type="body" idx="1"/>
          </p:nvPr>
        </p:nvSpPr>
        <p:spPr>
          <a:xfrm>
            <a:off x="1143000" y="4343400"/>
            <a:ext cx="4572000" cy="4114800"/>
          </a:xfrm>
        </p:spPr>
        <p:txBody>
          <a:bodyPr/>
          <a:lstStyle/>
          <a:p>
            <a:r>
              <a:rPr lang="en-US" sz="1400"/>
              <a:t>To the trainer:</a:t>
            </a:r>
          </a:p>
          <a:p>
            <a:endParaRPr lang="en-US" sz="1400"/>
          </a:p>
          <a:p>
            <a:r>
              <a:rPr lang="en-US" sz="1400"/>
              <a:t>Mention the 16 bit and 32 bit requirements of the English and Korean languages respectively.</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8" name="Rectangle 4"/>
          <p:cNvSpPr>
            <a:spLocks noChangeArrowheads="1"/>
          </p:cNvSpPr>
          <p:nvPr/>
        </p:nvSpPr>
        <p:spPr bwMode="auto">
          <a:xfrm>
            <a:off x="1219200" y="4343400"/>
            <a:ext cx="4495800" cy="1219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4386" name="Rectangle 2"/>
          <p:cNvSpPr>
            <a:spLocks noChangeArrowheads="1" noTextEdit="1"/>
          </p:cNvSpPr>
          <p:nvPr>
            <p:ph type="sldImg"/>
          </p:nvPr>
        </p:nvSpPr>
        <p:spPr>
          <a:ln/>
        </p:spPr>
      </p:sp>
      <p:sp>
        <p:nvSpPr>
          <p:cNvPr id="144387" name="Rectangle 3"/>
          <p:cNvSpPr>
            <a:spLocks noGrp="1" noChangeArrowheads="1"/>
          </p:cNvSpPr>
          <p:nvPr>
            <p:ph type="body" idx="1"/>
          </p:nvPr>
        </p:nvSpPr>
        <p:spPr>
          <a:xfrm>
            <a:off x="1143000" y="4343400"/>
            <a:ext cx="4724400" cy="4114800"/>
          </a:xfrm>
        </p:spPr>
        <p:txBody>
          <a:bodyPr/>
          <a:lstStyle/>
          <a:p>
            <a:r>
              <a:rPr lang="en-US"/>
              <a:t>To the trainer:</a:t>
            </a:r>
          </a:p>
          <a:p>
            <a:endParaRPr lang="en-US"/>
          </a:p>
          <a:p>
            <a:r>
              <a:rPr lang="en-US"/>
              <a:t>Show  some examples of the unicode system.</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123907"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33</a:t>
            </a:r>
          </a:p>
        </p:txBody>
      </p:sp>
      <p:sp>
        <p:nvSpPr>
          <p:cNvPr id="123908"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123909"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123910" name="Rectangle 6"/>
          <p:cNvSpPr>
            <a:spLocks noChangeArrowheads="1" noTextEdit="1"/>
          </p:cNvSpPr>
          <p:nvPr>
            <p:ph type="sldImg"/>
          </p:nvPr>
        </p:nvSpPr>
        <p:spPr>
          <a:ln cap="flat"/>
        </p:spPr>
      </p:sp>
      <p:sp>
        <p:nvSpPr>
          <p:cNvPr id="12391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8" name="Rectangle 8"/>
          <p:cNvSpPr>
            <a:spLocks noChangeArrowheads="1"/>
          </p:cNvSpPr>
          <p:nvPr/>
        </p:nvSpPr>
        <p:spPr bwMode="auto">
          <a:xfrm>
            <a:off x="1143000" y="4343400"/>
            <a:ext cx="4648200" cy="25146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30722"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30723"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9</a:t>
            </a:r>
          </a:p>
        </p:txBody>
      </p:sp>
      <p:sp>
        <p:nvSpPr>
          <p:cNvPr id="30724"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30725"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30726" name="Rectangle 6"/>
          <p:cNvSpPr>
            <a:spLocks noChangeArrowheads="1" noTextEdit="1"/>
          </p:cNvSpPr>
          <p:nvPr>
            <p:ph type="sldImg"/>
          </p:nvPr>
        </p:nvSpPr>
        <p:spPr>
          <a:ln cap="flat"/>
        </p:spPr>
      </p:sp>
      <p:sp>
        <p:nvSpPr>
          <p:cNvPr id="30727" name="Rectangle 7"/>
          <p:cNvSpPr>
            <a:spLocks noGrp="1" noChangeArrowheads="1"/>
          </p:cNvSpPr>
          <p:nvPr>
            <p:ph type="body" idx="1"/>
          </p:nvPr>
        </p:nvSpPr>
        <p:spPr>
          <a:xfrm>
            <a:off x="1219200" y="4343400"/>
            <a:ext cx="4724400" cy="4114800"/>
          </a:xfrm>
          <a:noFill/>
          <a:ln/>
        </p:spPr>
        <p:txBody>
          <a:bodyPr/>
          <a:lstStyle/>
          <a:p>
            <a:r>
              <a:rPr lang="en-US" sz="1400"/>
              <a:t>To the trainer:</a:t>
            </a:r>
          </a:p>
          <a:p>
            <a:r>
              <a:rPr lang="en-US" sz="1400"/>
              <a:t>Open Windows and show the icons. Demonstrate how they are used.</a:t>
            </a:r>
          </a:p>
          <a:p>
            <a:endParaRPr lang="en-US" sz="1400"/>
          </a:p>
          <a:p>
            <a:r>
              <a:rPr lang="en-US" sz="1400"/>
              <a:t>Show how to go to DOS. Demonstrate how DOS is used to emphasize the difference between the two.</a:t>
            </a:r>
          </a:p>
          <a:p>
            <a:endParaRPr lang="en-US" sz="1400"/>
          </a:p>
          <a:p>
            <a:r>
              <a:rPr lang="en-US" sz="1400"/>
              <a:t>Demonstrate the word processing software.</a:t>
            </a:r>
          </a:p>
          <a:p>
            <a:endParaRPr lang="en-US" sz="1400"/>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886200" y="0"/>
            <a:ext cx="2971800" cy="457200"/>
          </a:xfrm>
          <a:prstGeom prst="rect">
            <a:avLst/>
          </a:prstGeom>
          <a:noFill/>
          <a:ln w="12700">
            <a:noFill/>
            <a:miter lim="800000"/>
            <a:headEnd/>
            <a:tailEnd/>
          </a:ln>
          <a:effectLst/>
        </p:spPr>
        <p:txBody>
          <a:bodyPr wrap="none" anchor="ctr"/>
          <a:lstStyle/>
          <a:p>
            <a:endParaRPr lang="en-US"/>
          </a:p>
        </p:txBody>
      </p:sp>
      <p:sp>
        <p:nvSpPr>
          <p:cNvPr id="33795" name="Rectangle 3"/>
          <p:cNvSpPr>
            <a:spLocks noChangeArrowheads="1"/>
          </p:cNvSpPr>
          <p:nvPr/>
        </p:nvSpPr>
        <p:spPr bwMode="auto">
          <a:xfrm>
            <a:off x="3886200" y="8686800"/>
            <a:ext cx="2971800" cy="457200"/>
          </a:xfrm>
          <a:prstGeom prst="rect">
            <a:avLst/>
          </a:prstGeom>
          <a:noFill/>
          <a:ln w="12700">
            <a:noFill/>
            <a:miter lim="800000"/>
            <a:headEnd/>
            <a:tailEnd/>
          </a:ln>
          <a:effectLst/>
        </p:spPr>
        <p:txBody>
          <a:bodyPr lIns="90488" tIns="44450" rIns="90488" bIns="44450" anchor="b"/>
          <a:lstStyle/>
          <a:p>
            <a:pPr algn="r"/>
            <a:r>
              <a:rPr lang="en-US" sz="1200">
                <a:latin typeface="Times New Roman" pitchFamily="18" charset="0"/>
              </a:rPr>
              <a:t>10</a:t>
            </a:r>
          </a:p>
        </p:txBody>
      </p:sp>
      <p:sp>
        <p:nvSpPr>
          <p:cNvPr id="33796" name="Rectangle 4"/>
          <p:cNvSpPr>
            <a:spLocks noChangeArrowheads="1"/>
          </p:cNvSpPr>
          <p:nvPr/>
        </p:nvSpPr>
        <p:spPr bwMode="auto">
          <a:xfrm>
            <a:off x="0" y="8686800"/>
            <a:ext cx="2971800" cy="457200"/>
          </a:xfrm>
          <a:prstGeom prst="rect">
            <a:avLst/>
          </a:prstGeom>
          <a:noFill/>
          <a:ln w="12700">
            <a:noFill/>
            <a:miter lim="800000"/>
            <a:headEnd/>
            <a:tailEnd/>
          </a:ln>
          <a:effectLst/>
        </p:spPr>
        <p:txBody>
          <a:bodyPr wrap="none" anchor="ctr"/>
          <a:lstStyle/>
          <a:p>
            <a:endParaRPr lang="en-US"/>
          </a:p>
        </p:txBody>
      </p:sp>
      <p:sp>
        <p:nvSpPr>
          <p:cNvPr id="33797" name="Rectangle 5"/>
          <p:cNvSpPr>
            <a:spLocks noChangeArrowheads="1"/>
          </p:cNvSpPr>
          <p:nvPr/>
        </p:nvSpPr>
        <p:spPr bwMode="auto">
          <a:xfrm>
            <a:off x="0" y="0"/>
            <a:ext cx="2971800" cy="457200"/>
          </a:xfrm>
          <a:prstGeom prst="rect">
            <a:avLst/>
          </a:prstGeom>
          <a:noFill/>
          <a:ln w="12700">
            <a:noFill/>
            <a:miter lim="800000"/>
            <a:headEnd/>
            <a:tailEnd/>
          </a:ln>
          <a:effectLst/>
        </p:spPr>
        <p:txBody>
          <a:bodyPr wrap="none" anchor="ctr"/>
          <a:lstStyle/>
          <a:p>
            <a:endParaRPr lang="en-US"/>
          </a:p>
        </p:txBody>
      </p:sp>
      <p:sp>
        <p:nvSpPr>
          <p:cNvPr id="33798" name="Rectangle 6"/>
          <p:cNvSpPr>
            <a:spLocks noChangeArrowheads="1" noTextEdit="1"/>
          </p:cNvSpPr>
          <p:nvPr>
            <p:ph type="sldImg"/>
          </p:nvPr>
        </p:nvSpPr>
        <p:spPr>
          <a:ln cap="flat"/>
        </p:spPr>
      </p:sp>
      <p:sp>
        <p:nvSpPr>
          <p:cNvPr id="3379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8547"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endParaRPr lang="en-US"/>
          </a:p>
        </p:txBody>
      </p:sp>
      <p:sp>
        <p:nvSpPr>
          <p:cNvPr id="108548"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US"/>
              <a:t>Click to edit Master title style</a:t>
            </a:r>
          </a:p>
        </p:txBody>
      </p:sp>
      <p:sp>
        <p:nvSpPr>
          <p:cNvPr id="108549" name="Rectangle 5"/>
          <p:cNvSpPr>
            <a:spLocks noGrp="1" noChangeArrowheads="1"/>
          </p:cNvSpPr>
          <p:nvPr>
            <p:ph type="subTitle" sz="quarter" idx="1"/>
          </p:nvPr>
        </p:nvSpPr>
        <p:spPr>
          <a:xfrm>
            <a:off x="4191000" y="1752600"/>
            <a:ext cx="4572000" cy="1752600"/>
          </a:xfrm>
        </p:spPr>
        <p:txBody>
          <a:bodyPr/>
          <a:lstStyle>
            <a:lvl1pPr marL="0" indent="0">
              <a:buFont typeface="Monotype Sorts" pitchFamily="2" charset="2"/>
              <a:buNone/>
              <a:defRPr sz="2400"/>
            </a:lvl1pPr>
          </a:lstStyle>
          <a:p>
            <a:r>
              <a:rPr lang="en-US"/>
              <a:t>Click to edit Master subtitle style</a:t>
            </a:r>
          </a:p>
        </p:txBody>
      </p:sp>
      <p:sp>
        <p:nvSpPr>
          <p:cNvPr id="108550" name="Rectangle 6"/>
          <p:cNvSpPr>
            <a:spLocks noGrp="1" noChangeArrowheads="1"/>
          </p:cNvSpPr>
          <p:nvPr>
            <p:ph type="dt" sz="quarter" idx="2"/>
          </p:nvPr>
        </p:nvSpPr>
        <p:spPr/>
        <p:txBody>
          <a:bodyPr/>
          <a:lstStyle>
            <a:lvl1pPr>
              <a:defRPr/>
            </a:lvl1pPr>
          </a:lstStyle>
          <a:p>
            <a:endParaRPr lang="en-US"/>
          </a:p>
        </p:txBody>
      </p:sp>
      <p:sp>
        <p:nvSpPr>
          <p:cNvPr id="108551" name="Rectangle 7"/>
          <p:cNvSpPr>
            <a:spLocks noGrp="1" noChangeArrowheads="1"/>
          </p:cNvSpPr>
          <p:nvPr>
            <p:ph type="ftr" sz="quarter" idx="3"/>
          </p:nvPr>
        </p:nvSpPr>
        <p:spPr/>
        <p:txBody>
          <a:bodyPr/>
          <a:lstStyle>
            <a:lvl1pPr>
              <a:defRPr/>
            </a:lvl1pPr>
          </a:lstStyle>
          <a:p>
            <a:r>
              <a:rPr lang="en-US"/>
              <a:t>UNESCO ICTLIP Module 1. Lesson 4.</a:t>
            </a:r>
          </a:p>
        </p:txBody>
      </p:sp>
      <p:sp>
        <p:nvSpPr>
          <p:cNvPr id="108552" name="Rectangle 8"/>
          <p:cNvSpPr>
            <a:spLocks noGrp="1" noChangeArrowheads="1"/>
          </p:cNvSpPr>
          <p:nvPr>
            <p:ph type="sldNum" sz="quarter" idx="4"/>
          </p:nvPr>
        </p:nvSpPr>
        <p:spPr/>
        <p:txBody>
          <a:bodyPr/>
          <a:lstStyle>
            <a:lvl1pPr>
              <a:defRPr/>
            </a:lvl1pPr>
          </a:lstStyle>
          <a:p>
            <a:fld id="{8B40CADB-D455-4D71-8AB8-9EAE2F3705C1}" type="slidenum">
              <a:rPr lang="en-US"/>
              <a:pPr/>
              <a:t>‹#›</a:t>
            </a:fld>
            <a:endParaRPr lang="en-US"/>
          </a:p>
        </p:txBody>
      </p:sp>
    </p:spTree>
  </p:cSld>
  <p:clrMapOvr>
    <a:masterClrMapping/>
  </p:clrMapOvr>
  <p:transition>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1. Lesson 4.</a:t>
            </a:r>
          </a:p>
        </p:txBody>
      </p:sp>
      <p:sp>
        <p:nvSpPr>
          <p:cNvPr id="6" name="Slide Number Placeholder 5"/>
          <p:cNvSpPr>
            <a:spLocks noGrp="1"/>
          </p:cNvSpPr>
          <p:nvPr>
            <p:ph type="sldNum" sz="quarter" idx="12"/>
          </p:nvPr>
        </p:nvSpPr>
        <p:spPr/>
        <p:txBody>
          <a:bodyPr/>
          <a:lstStyle>
            <a:lvl1pPr>
              <a:defRPr/>
            </a:lvl1pPr>
          </a:lstStyle>
          <a:p>
            <a:fld id="{F251879D-BE11-466C-A991-387CC6E91027}" type="slidenum">
              <a:rPr lang="en-US"/>
              <a:pPr/>
              <a:t>‹#›</a:t>
            </a:fld>
            <a:endParaRPr lang="en-US"/>
          </a:p>
        </p:txBody>
      </p:sp>
    </p:spTree>
  </p:cSld>
  <p:clrMapOvr>
    <a:masterClrMapping/>
  </p:clrMapOvr>
  <p:transition>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1. Lesson 4.</a:t>
            </a:r>
          </a:p>
        </p:txBody>
      </p:sp>
      <p:sp>
        <p:nvSpPr>
          <p:cNvPr id="6" name="Slide Number Placeholder 5"/>
          <p:cNvSpPr>
            <a:spLocks noGrp="1"/>
          </p:cNvSpPr>
          <p:nvPr>
            <p:ph type="sldNum" sz="quarter" idx="12"/>
          </p:nvPr>
        </p:nvSpPr>
        <p:spPr/>
        <p:txBody>
          <a:bodyPr/>
          <a:lstStyle>
            <a:lvl1pPr>
              <a:defRPr/>
            </a:lvl1pPr>
          </a:lstStyle>
          <a:p>
            <a:fld id="{96B4E173-6D66-4187-A8DB-D0832E882A7E}" type="slidenum">
              <a:rPr lang="en-US"/>
              <a:pPr/>
              <a:t>‹#›</a:t>
            </a:fld>
            <a:endParaRPr lang="en-US"/>
          </a:p>
        </p:txBody>
      </p:sp>
    </p:spTree>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1. Lesson 4.</a:t>
            </a:r>
          </a:p>
        </p:txBody>
      </p:sp>
      <p:sp>
        <p:nvSpPr>
          <p:cNvPr id="6" name="Slide Number Placeholder 5"/>
          <p:cNvSpPr>
            <a:spLocks noGrp="1"/>
          </p:cNvSpPr>
          <p:nvPr>
            <p:ph type="sldNum" sz="quarter" idx="12"/>
          </p:nvPr>
        </p:nvSpPr>
        <p:spPr/>
        <p:txBody>
          <a:bodyPr/>
          <a:lstStyle>
            <a:lvl1pPr>
              <a:defRPr/>
            </a:lvl1pPr>
          </a:lstStyle>
          <a:p>
            <a:fld id="{1183FC3B-778C-4BF7-BD22-0A9CCE788C70}" type="slidenum">
              <a:rPr lang="en-US"/>
              <a:pPr/>
              <a:t>‹#›</a:t>
            </a:fld>
            <a:endParaRPr lang="en-US"/>
          </a:p>
        </p:txBody>
      </p:sp>
    </p:spTree>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1. Lesson 4.</a:t>
            </a:r>
          </a:p>
        </p:txBody>
      </p:sp>
      <p:sp>
        <p:nvSpPr>
          <p:cNvPr id="6" name="Slide Number Placeholder 5"/>
          <p:cNvSpPr>
            <a:spLocks noGrp="1"/>
          </p:cNvSpPr>
          <p:nvPr>
            <p:ph type="sldNum" sz="quarter" idx="12"/>
          </p:nvPr>
        </p:nvSpPr>
        <p:spPr/>
        <p:txBody>
          <a:bodyPr/>
          <a:lstStyle>
            <a:lvl1pPr>
              <a:defRPr/>
            </a:lvl1pPr>
          </a:lstStyle>
          <a:p>
            <a:fld id="{B3BA1598-0769-4FF8-858F-1E1436C096B9}" type="slidenum">
              <a:rPr lang="en-US"/>
              <a:pPr/>
              <a:t>‹#›</a:t>
            </a:fld>
            <a:endParaRPr lang="en-US"/>
          </a:p>
        </p:txBody>
      </p:sp>
    </p:spTree>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UNESCO ICTLIP Module 1. Lesson 4.</a:t>
            </a:r>
          </a:p>
        </p:txBody>
      </p:sp>
      <p:sp>
        <p:nvSpPr>
          <p:cNvPr id="7" name="Slide Number Placeholder 6"/>
          <p:cNvSpPr>
            <a:spLocks noGrp="1"/>
          </p:cNvSpPr>
          <p:nvPr>
            <p:ph type="sldNum" sz="quarter" idx="12"/>
          </p:nvPr>
        </p:nvSpPr>
        <p:spPr/>
        <p:txBody>
          <a:bodyPr/>
          <a:lstStyle>
            <a:lvl1pPr>
              <a:defRPr/>
            </a:lvl1pPr>
          </a:lstStyle>
          <a:p>
            <a:fld id="{1097ABB4-C179-41AE-90ED-895733CCCB91}" type="slidenum">
              <a:rPr lang="en-US"/>
              <a:pPr/>
              <a:t>‹#›</a:t>
            </a:fld>
            <a:endParaRPr lang="en-US"/>
          </a:p>
        </p:txBody>
      </p:sp>
    </p:spTree>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UNESCO ICTLIP Module 1. Lesson 4.</a:t>
            </a:r>
          </a:p>
        </p:txBody>
      </p:sp>
      <p:sp>
        <p:nvSpPr>
          <p:cNvPr id="9" name="Slide Number Placeholder 8"/>
          <p:cNvSpPr>
            <a:spLocks noGrp="1"/>
          </p:cNvSpPr>
          <p:nvPr>
            <p:ph type="sldNum" sz="quarter" idx="12"/>
          </p:nvPr>
        </p:nvSpPr>
        <p:spPr/>
        <p:txBody>
          <a:bodyPr/>
          <a:lstStyle>
            <a:lvl1pPr>
              <a:defRPr/>
            </a:lvl1pPr>
          </a:lstStyle>
          <a:p>
            <a:fld id="{058BE42E-D233-4ECD-8EDC-DF76A57CC4EA}" type="slidenum">
              <a:rPr lang="en-US"/>
              <a:pPr/>
              <a:t>‹#›</a:t>
            </a:fld>
            <a:endParaRPr lang="en-US"/>
          </a:p>
        </p:txBody>
      </p:sp>
    </p:spTree>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UNESCO ICTLIP Module 1. Lesson 4.</a:t>
            </a:r>
          </a:p>
        </p:txBody>
      </p:sp>
      <p:sp>
        <p:nvSpPr>
          <p:cNvPr id="5" name="Slide Number Placeholder 4"/>
          <p:cNvSpPr>
            <a:spLocks noGrp="1"/>
          </p:cNvSpPr>
          <p:nvPr>
            <p:ph type="sldNum" sz="quarter" idx="12"/>
          </p:nvPr>
        </p:nvSpPr>
        <p:spPr/>
        <p:txBody>
          <a:bodyPr/>
          <a:lstStyle>
            <a:lvl1pPr>
              <a:defRPr/>
            </a:lvl1pPr>
          </a:lstStyle>
          <a:p>
            <a:fld id="{E1C9BF7F-89C7-41D1-BAAE-C6186CB11C66}" type="slidenum">
              <a:rPr lang="en-US"/>
              <a:pPr/>
              <a:t>‹#›</a:t>
            </a:fld>
            <a:endParaRPr lang="en-US"/>
          </a:p>
        </p:txBody>
      </p:sp>
    </p:spTree>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UNESCO ICTLIP Module 1. Lesson 4.</a:t>
            </a:r>
          </a:p>
        </p:txBody>
      </p:sp>
      <p:sp>
        <p:nvSpPr>
          <p:cNvPr id="4" name="Slide Number Placeholder 3"/>
          <p:cNvSpPr>
            <a:spLocks noGrp="1"/>
          </p:cNvSpPr>
          <p:nvPr>
            <p:ph type="sldNum" sz="quarter" idx="12"/>
          </p:nvPr>
        </p:nvSpPr>
        <p:spPr/>
        <p:txBody>
          <a:bodyPr/>
          <a:lstStyle>
            <a:lvl1pPr>
              <a:defRPr/>
            </a:lvl1pPr>
          </a:lstStyle>
          <a:p>
            <a:fld id="{71A84711-0F89-4A12-83AE-AD03B325CFD5}" type="slidenum">
              <a:rPr lang="en-US"/>
              <a:pPr/>
              <a:t>‹#›</a:t>
            </a:fld>
            <a:endParaRPr lang="en-US"/>
          </a:p>
        </p:txBody>
      </p:sp>
    </p:spTree>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UNESCO ICTLIP Module 1. Lesson 4.</a:t>
            </a:r>
          </a:p>
        </p:txBody>
      </p:sp>
      <p:sp>
        <p:nvSpPr>
          <p:cNvPr id="7" name="Slide Number Placeholder 6"/>
          <p:cNvSpPr>
            <a:spLocks noGrp="1"/>
          </p:cNvSpPr>
          <p:nvPr>
            <p:ph type="sldNum" sz="quarter" idx="12"/>
          </p:nvPr>
        </p:nvSpPr>
        <p:spPr/>
        <p:txBody>
          <a:bodyPr/>
          <a:lstStyle>
            <a:lvl1pPr>
              <a:defRPr/>
            </a:lvl1pPr>
          </a:lstStyle>
          <a:p>
            <a:fld id="{6977E67C-22D3-4AE7-AB62-974B12B3D7CA}" type="slidenum">
              <a:rPr lang="en-US"/>
              <a:pPr/>
              <a:t>‹#›</a:t>
            </a:fld>
            <a:endParaRPr lang="en-US"/>
          </a:p>
        </p:txBody>
      </p:sp>
    </p:spTree>
  </p:cSld>
  <p:clrMapOvr>
    <a:masterClrMapping/>
  </p:clrMapOvr>
  <p:transition>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UNESCO ICTLIP Module 1. Lesson 4.</a:t>
            </a:r>
          </a:p>
        </p:txBody>
      </p:sp>
      <p:sp>
        <p:nvSpPr>
          <p:cNvPr id="7" name="Slide Number Placeholder 6"/>
          <p:cNvSpPr>
            <a:spLocks noGrp="1"/>
          </p:cNvSpPr>
          <p:nvPr>
            <p:ph type="sldNum" sz="quarter" idx="12"/>
          </p:nvPr>
        </p:nvSpPr>
        <p:spPr/>
        <p:txBody>
          <a:bodyPr/>
          <a:lstStyle>
            <a:lvl1pPr>
              <a:defRPr/>
            </a:lvl1pPr>
          </a:lstStyle>
          <a:p>
            <a:fld id="{F2F78A28-9A4C-4FB0-BED6-8611C45F484F}" type="slidenum">
              <a:rPr lang="en-US"/>
              <a:pPr/>
              <a:t>‹#›</a:t>
            </a:fld>
            <a:endParaRPr lang="en-US"/>
          </a:p>
        </p:txBody>
      </p:sp>
    </p:spTree>
  </p:cSld>
  <p:clrMapOvr>
    <a:masterClrMapping/>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endParaRPr lang="en-US"/>
          </a:p>
        </p:txBody>
      </p:sp>
      <p:sp>
        <p:nvSpPr>
          <p:cNvPr id="107523" name="Rectangle 3"/>
          <p:cNvSpPr>
            <a:spLocks noGrp="1" noChangeArrowheads="1"/>
          </p:cNvSpPr>
          <p:nvPr>
            <p:ph type="title"/>
          </p:nvPr>
        </p:nvSpPr>
        <p:spPr bwMode="auto">
          <a:xfrm>
            <a:off x="2819400" y="609600"/>
            <a:ext cx="60960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7524"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7525" name="Rectangle 5"/>
          <p:cNvSpPr>
            <a:spLocks noGrp="1" noChangeArrowheads="1"/>
          </p:cNvSpPr>
          <p:nvPr>
            <p:ph type="dt" sz="half" idx="2"/>
          </p:nvPr>
        </p:nvSpPr>
        <p:spPr bwMode="auto">
          <a:xfrm>
            <a:off x="304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a:solidFill>
                  <a:schemeClr val="hlink"/>
                </a:solidFill>
              </a:defRPr>
            </a:lvl1pPr>
          </a:lstStyle>
          <a:p>
            <a:endParaRPr lang="en-US"/>
          </a:p>
        </p:txBody>
      </p:sp>
      <p:sp>
        <p:nvSpPr>
          <p:cNvPr id="107526" name="Rectangle 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a:solidFill>
                  <a:schemeClr val="hlink"/>
                </a:solidFill>
              </a:defRPr>
            </a:lvl1pPr>
          </a:lstStyle>
          <a:p>
            <a:r>
              <a:rPr lang="en-US"/>
              <a:t>UNESCO ICTLIP Module 1. Lesson 4.</a:t>
            </a:r>
          </a:p>
        </p:txBody>
      </p:sp>
      <p:sp>
        <p:nvSpPr>
          <p:cNvPr id="107527"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a:solidFill>
                  <a:schemeClr val="hlink"/>
                </a:solidFill>
              </a:defRPr>
            </a:lvl1pPr>
          </a:lstStyle>
          <a:p>
            <a:fld id="{A0DA2310-DAE6-497D-9DC2-769DEAF8BBE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pull dir="r"/>
  </p:transition>
  <p:hf hdr="0" dt="0"/>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7"/>
          <p:cNvSpPr>
            <a:spLocks noGrp="1" noChangeArrowheads="1"/>
          </p:cNvSpPr>
          <p:nvPr>
            <p:ph type="ftr" sz="quarter" idx="3"/>
          </p:nvPr>
        </p:nvSpPr>
        <p:spPr/>
        <p:txBody>
          <a:bodyPr/>
          <a:lstStyle/>
          <a:p>
            <a:r>
              <a:rPr lang="en-US"/>
              <a:t>UNESCO ICTLIP Module 1. Lesson 4.</a:t>
            </a:r>
          </a:p>
        </p:txBody>
      </p:sp>
      <p:sp>
        <p:nvSpPr>
          <p:cNvPr id="5" name="Rectangle 8"/>
          <p:cNvSpPr>
            <a:spLocks noGrp="1" noChangeArrowheads="1"/>
          </p:cNvSpPr>
          <p:nvPr>
            <p:ph type="sldNum" sz="quarter" idx="4"/>
          </p:nvPr>
        </p:nvSpPr>
        <p:spPr/>
        <p:txBody>
          <a:bodyPr/>
          <a:lstStyle/>
          <a:p>
            <a:fld id="{4F6CFF7E-59EA-46D3-A3EF-FB809D1B5B61}" type="slidenum">
              <a:rPr lang="en-US"/>
              <a:pPr/>
              <a:t>1</a:t>
            </a:fld>
            <a:endParaRPr lang="en-US"/>
          </a:p>
        </p:txBody>
      </p:sp>
      <p:sp>
        <p:nvSpPr>
          <p:cNvPr id="109570" name="Rectangle 2"/>
          <p:cNvSpPr>
            <a:spLocks noGrp="1" noChangeArrowheads="1"/>
          </p:cNvSpPr>
          <p:nvPr>
            <p:ph type="ctrTitle"/>
          </p:nvPr>
        </p:nvSpPr>
        <p:spPr>
          <a:xfrm>
            <a:off x="762000" y="457200"/>
            <a:ext cx="7848600" cy="1524000"/>
          </a:xfrm>
        </p:spPr>
        <p:txBody>
          <a:bodyPr/>
          <a:lstStyle/>
          <a:p>
            <a:r>
              <a:rPr lang="en-US" sz="4400">
                <a:latin typeface="Garamond" pitchFamily="18" charset="0"/>
              </a:rPr>
              <a:t>Introduction to Information and Communication Technologies</a:t>
            </a:r>
            <a:r>
              <a:rPr lang="en-US"/>
              <a:t> </a:t>
            </a:r>
          </a:p>
        </p:txBody>
      </p:sp>
      <p:sp>
        <p:nvSpPr>
          <p:cNvPr id="109571" name="Rectangle 3"/>
          <p:cNvSpPr>
            <a:spLocks noGrp="1" noChangeArrowheads="1"/>
          </p:cNvSpPr>
          <p:nvPr>
            <p:ph type="subTitle" idx="1"/>
          </p:nvPr>
        </p:nvSpPr>
        <p:spPr>
          <a:xfrm>
            <a:off x="1447800" y="2971800"/>
            <a:ext cx="6781800" cy="990600"/>
          </a:xfrm>
        </p:spPr>
        <p:txBody>
          <a:bodyPr/>
          <a:lstStyle/>
          <a:p>
            <a:r>
              <a:rPr lang="en-US" sz="3200" b="1"/>
              <a:t>Lesson 4. What are the software components of computers?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9570"/>
                                        </p:tgtEl>
                                        <p:attrNameLst>
                                          <p:attrName>style.visibility</p:attrName>
                                        </p:attrNameLst>
                                      </p:cBhvr>
                                      <p:to>
                                        <p:strVal val="visible"/>
                                      </p:to>
                                    </p:set>
                                    <p:animEffect transition="in" filter="checkerboard(across)">
                                      <p:cBhvr>
                                        <p:cTn id="7" dur="500"/>
                                        <p:tgtEl>
                                          <p:spTgt spid="109570"/>
                                        </p:tgtEl>
                                      </p:cBhvr>
                                    </p:animEffect>
                                  </p:childTnLst>
                                </p:cTn>
                              </p:par>
                            </p:childTnLst>
                          </p:cTn>
                        </p:par>
                        <p:par>
                          <p:cTn id="8" fill="hold">
                            <p:stCondLst>
                              <p:cond delay="500"/>
                            </p:stCondLst>
                            <p:childTnLst>
                              <p:par>
                                <p:cTn id="9" presetID="15" presetClass="entr" presetSubtype="0" fill="hold" grpId="0" nodeType="afterEffect">
                                  <p:stCondLst>
                                    <p:cond delay="0"/>
                                  </p:stCondLst>
                                  <p:childTnLst>
                                    <p:set>
                                      <p:cBhvr>
                                        <p:cTn id="10" dur="1" fill="hold">
                                          <p:stCondLst>
                                            <p:cond delay="0"/>
                                          </p:stCondLst>
                                        </p:cTn>
                                        <p:tgtEl>
                                          <p:spTgt spid="109571">
                                            <p:txEl>
                                              <p:pRg st="0" end="0"/>
                                            </p:txEl>
                                          </p:spTgt>
                                        </p:tgtEl>
                                        <p:attrNameLst>
                                          <p:attrName>style.visibility</p:attrName>
                                        </p:attrNameLst>
                                      </p:cBhvr>
                                      <p:to>
                                        <p:strVal val="visible"/>
                                      </p:to>
                                    </p:set>
                                    <p:anim calcmode="lin" valueType="num">
                                      <p:cBhvr>
                                        <p:cTn id="11" dur="1000" fill="hold"/>
                                        <p:tgtEl>
                                          <p:spTgt spid="109571">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109571">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10957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10957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autoUpdateAnimBg="0"/>
      <p:bldP spid="109571"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17ACF1B6-A363-4542-BB10-C30FB88B6B96}" type="slidenum">
              <a:rPr lang="en-US"/>
              <a:pPr/>
              <a:t>10</a:t>
            </a:fld>
            <a:endParaRPr lang="en-US"/>
          </a:p>
        </p:txBody>
      </p:sp>
      <p:sp>
        <p:nvSpPr>
          <p:cNvPr id="36866" name="Rectangle 2"/>
          <p:cNvSpPr>
            <a:spLocks noGrp="1" noChangeArrowheads="1"/>
          </p:cNvSpPr>
          <p:nvPr>
            <p:ph type="title"/>
          </p:nvPr>
        </p:nvSpPr>
        <p:spPr>
          <a:xfrm>
            <a:off x="914400" y="457200"/>
            <a:ext cx="6400800" cy="685800"/>
          </a:xfrm>
          <a:noFill/>
          <a:ln/>
        </p:spPr>
        <p:txBody>
          <a:bodyPr lIns="90488" tIns="44450" rIns="90488" bIns="44450"/>
          <a:lstStyle/>
          <a:p>
            <a:r>
              <a:rPr lang="en-US" sz="4400">
                <a:latin typeface="Garamond" pitchFamily="18" charset="0"/>
              </a:rPr>
              <a:t>Applications software</a:t>
            </a:r>
            <a:endParaRPr lang="en-US" b="0"/>
          </a:p>
        </p:txBody>
      </p:sp>
      <p:sp>
        <p:nvSpPr>
          <p:cNvPr id="36867" name="Rectangle 3"/>
          <p:cNvSpPr>
            <a:spLocks noGrp="1" noChangeArrowheads="1"/>
          </p:cNvSpPr>
          <p:nvPr>
            <p:ph type="body" idx="1"/>
          </p:nvPr>
        </p:nvSpPr>
        <p:spPr>
          <a:xfrm>
            <a:off x="685800" y="1981200"/>
            <a:ext cx="7315200" cy="2286000"/>
          </a:xfrm>
          <a:noFill/>
          <a:ln/>
        </p:spPr>
        <p:txBody>
          <a:bodyPr lIns="90488" tIns="44450" rIns="90488" bIns="44450"/>
          <a:lstStyle/>
          <a:p>
            <a:pPr>
              <a:buFont typeface="Monotype Sorts" pitchFamily="2" charset="2"/>
              <a:buNone/>
            </a:pPr>
            <a:r>
              <a:rPr lang="en-US" sz="3200"/>
              <a:t>	A set of instructions designed to perform a specific task such as word processing, accounting, cataloguing, library management, animation, etc.</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box(in)">
                                      <p:cBhvr>
                                        <p:cTn id="7" dur="500"/>
                                        <p:tgtEl>
                                          <p:spTgt spid="36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AE3592A8-8291-48CC-944E-C952A6B99DE1}" type="slidenum">
              <a:rPr lang="en-US"/>
              <a:pPr/>
              <a:t>11</a:t>
            </a:fld>
            <a:endParaRPr lang="en-US"/>
          </a:p>
        </p:txBody>
      </p:sp>
      <p:sp>
        <p:nvSpPr>
          <p:cNvPr id="37890" name="Rectangle 2"/>
          <p:cNvSpPr>
            <a:spLocks noGrp="1" noChangeArrowheads="1"/>
          </p:cNvSpPr>
          <p:nvPr>
            <p:ph type="title"/>
          </p:nvPr>
        </p:nvSpPr>
        <p:spPr>
          <a:xfrm>
            <a:off x="914400" y="533400"/>
            <a:ext cx="7772400" cy="685800"/>
          </a:xfrm>
          <a:noFill/>
          <a:ln/>
        </p:spPr>
        <p:txBody>
          <a:bodyPr lIns="90488" tIns="44450" rIns="90488" bIns="44450"/>
          <a:lstStyle/>
          <a:p>
            <a:r>
              <a:rPr lang="en-US" sz="4400">
                <a:latin typeface="Garamond" pitchFamily="18" charset="0"/>
              </a:rPr>
              <a:t>Types of applications software</a:t>
            </a:r>
            <a:endParaRPr lang="en-US"/>
          </a:p>
        </p:txBody>
      </p:sp>
      <p:sp>
        <p:nvSpPr>
          <p:cNvPr id="37891" name="Rectangle 3"/>
          <p:cNvSpPr>
            <a:spLocks noGrp="1" noChangeArrowheads="1"/>
          </p:cNvSpPr>
          <p:nvPr>
            <p:ph type="body" idx="1"/>
          </p:nvPr>
        </p:nvSpPr>
        <p:spPr>
          <a:xfrm>
            <a:off x="685800" y="1981200"/>
            <a:ext cx="6934200" cy="3505200"/>
          </a:xfrm>
          <a:noFill/>
          <a:ln/>
        </p:spPr>
        <p:txBody>
          <a:bodyPr lIns="90488" tIns="44450" rIns="90488" bIns="44450"/>
          <a:lstStyle/>
          <a:p>
            <a:pPr>
              <a:buFont typeface="Monotype Sorts" pitchFamily="2" charset="2"/>
              <a:buNone/>
            </a:pPr>
            <a:r>
              <a:rPr lang="en-US" sz="3200" b="1"/>
              <a:t>	</a:t>
            </a:r>
            <a:r>
              <a:rPr lang="en-US" sz="3200"/>
              <a:t>The nature of the software depends on the application</a:t>
            </a:r>
          </a:p>
          <a:p>
            <a:pPr lvl="1"/>
            <a:r>
              <a:rPr lang="en-US" sz="3200"/>
              <a:t>General purpose office software</a:t>
            </a:r>
          </a:p>
          <a:p>
            <a:pPr lvl="1"/>
            <a:r>
              <a:rPr lang="en-US" sz="3200"/>
              <a:t>Business management software</a:t>
            </a:r>
          </a:p>
          <a:p>
            <a:pPr lvl="1"/>
            <a:r>
              <a:rPr lang="en-US" sz="3200"/>
              <a:t>Special discipline software</a:t>
            </a:r>
          </a:p>
          <a:p>
            <a:pPr lvl="1"/>
            <a:r>
              <a:rPr lang="en-US" sz="3200"/>
              <a:t>Other applications</a:t>
            </a:r>
            <a:r>
              <a:rPr lang="en-US" sz="3000" b="1"/>
              <a:t>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 calcmode="lin" valueType="num">
                                      <p:cBhvr additive="base">
                                        <p:cTn id="13"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8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 calcmode="lin" valueType="num">
                                      <p:cBhvr additive="base">
                                        <p:cTn id="19" dur="5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8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7891">
                                            <p:txEl>
                                              <p:pRg st="3" end="3"/>
                                            </p:txEl>
                                          </p:spTgt>
                                        </p:tgtEl>
                                        <p:attrNameLst>
                                          <p:attrName>style.visibility</p:attrName>
                                        </p:attrNameLst>
                                      </p:cBhvr>
                                      <p:to>
                                        <p:strVal val="visible"/>
                                      </p:to>
                                    </p:set>
                                    <p:anim calcmode="lin" valueType="num">
                                      <p:cBhvr additive="base">
                                        <p:cTn id="25" dur="5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78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7891">
                                            <p:txEl>
                                              <p:pRg st="4" end="4"/>
                                            </p:txEl>
                                          </p:spTgt>
                                        </p:tgtEl>
                                        <p:attrNameLst>
                                          <p:attrName>style.visibility</p:attrName>
                                        </p:attrNameLst>
                                      </p:cBhvr>
                                      <p:to>
                                        <p:strVal val="visible"/>
                                      </p:to>
                                    </p:set>
                                    <p:anim calcmode="lin" valueType="num">
                                      <p:cBhvr additive="base">
                                        <p:cTn id="31" dur="5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78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B2967DF2-F215-49AD-86FE-13B056BBC1D9}" type="slidenum">
              <a:rPr lang="en-US"/>
              <a:pPr/>
              <a:t>12</a:t>
            </a:fld>
            <a:endParaRPr lang="en-US"/>
          </a:p>
        </p:txBody>
      </p:sp>
      <p:sp>
        <p:nvSpPr>
          <p:cNvPr id="38916" name="Rectangle 4"/>
          <p:cNvSpPr>
            <a:spLocks noGrp="1" noChangeArrowheads="1"/>
          </p:cNvSpPr>
          <p:nvPr>
            <p:ph type="title"/>
          </p:nvPr>
        </p:nvSpPr>
        <p:spPr>
          <a:xfrm>
            <a:off x="762000" y="609600"/>
            <a:ext cx="8153400" cy="609600"/>
          </a:xfrm>
          <a:noFill/>
          <a:ln/>
        </p:spPr>
        <p:txBody>
          <a:bodyPr lIns="90488" tIns="44450" rIns="90488" bIns="44450" anchor="t"/>
          <a:lstStyle/>
          <a:p>
            <a:r>
              <a:rPr lang="en-US" sz="4400">
                <a:latin typeface="Garamond" pitchFamily="18" charset="0"/>
              </a:rPr>
              <a:t>General purpose office software</a:t>
            </a:r>
            <a:r>
              <a:rPr lang="en-US" i="1">
                <a:latin typeface="Arial Rounded MT Bold" pitchFamily="34" charset="0"/>
              </a:rPr>
              <a:t> </a:t>
            </a:r>
          </a:p>
        </p:txBody>
      </p:sp>
      <p:sp>
        <p:nvSpPr>
          <p:cNvPr id="38917" name="Rectangle 5"/>
          <p:cNvSpPr>
            <a:spLocks noGrp="1" noChangeArrowheads="1"/>
          </p:cNvSpPr>
          <p:nvPr>
            <p:ph type="body" idx="1"/>
          </p:nvPr>
        </p:nvSpPr>
        <p:spPr>
          <a:xfrm>
            <a:off x="838200" y="1828800"/>
            <a:ext cx="7620000" cy="3429000"/>
          </a:xfrm>
          <a:noFill/>
          <a:ln/>
        </p:spPr>
        <p:txBody>
          <a:bodyPr lIns="90488" tIns="44450" rIns="90488" bIns="44450"/>
          <a:lstStyle/>
          <a:p>
            <a:r>
              <a:rPr lang="en-US" sz="3200"/>
              <a:t>Word processing: Example, MS Word</a:t>
            </a:r>
          </a:p>
          <a:p>
            <a:r>
              <a:rPr lang="en-US" sz="3200"/>
              <a:t>Spreadsheets: Example, Excel </a:t>
            </a:r>
          </a:p>
          <a:p>
            <a:r>
              <a:rPr lang="en-US" sz="3200"/>
              <a:t>Database management systems: Example, MS Access, Oracle</a:t>
            </a:r>
          </a:p>
          <a:p>
            <a:r>
              <a:rPr lang="en-US" sz="3200"/>
              <a:t>Presentation/Graphics: Example, Power Point, Corel</a:t>
            </a: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anim calcmode="lin" valueType="num">
                                      <p:cBhvr additive="base">
                                        <p:cTn id="7" dur="500" fill="hold"/>
                                        <p:tgtEl>
                                          <p:spTgt spid="3891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7">
                                            <p:txEl>
                                              <p:pRg st="1" end="1"/>
                                            </p:txEl>
                                          </p:spTgt>
                                        </p:tgtEl>
                                        <p:attrNameLst>
                                          <p:attrName>style.visibility</p:attrName>
                                        </p:attrNameLst>
                                      </p:cBhvr>
                                      <p:to>
                                        <p:strVal val="visible"/>
                                      </p:to>
                                    </p:set>
                                    <p:anim calcmode="lin" valueType="num">
                                      <p:cBhvr additive="base">
                                        <p:cTn id="13" dur="500" fill="hold"/>
                                        <p:tgtEl>
                                          <p:spTgt spid="3891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917">
                                            <p:txEl>
                                              <p:pRg st="2" end="2"/>
                                            </p:txEl>
                                          </p:spTgt>
                                        </p:tgtEl>
                                        <p:attrNameLst>
                                          <p:attrName>style.visibility</p:attrName>
                                        </p:attrNameLst>
                                      </p:cBhvr>
                                      <p:to>
                                        <p:strVal val="visible"/>
                                      </p:to>
                                    </p:set>
                                    <p:anim calcmode="lin" valueType="num">
                                      <p:cBhvr additive="base">
                                        <p:cTn id="19" dur="500" fill="hold"/>
                                        <p:tgtEl>
                                          <p:spTgt spid="3891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91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917">
                                            <p:txEl>
                                              <p:pRg st="3" end="3"/>
                                            </p:txEl>
                                          </p:spTgt>
                                        </p:tgtEl>
                                        <p:attrNameLst>
                                          <p:attrName>style.visibility</p:attrName>
                                        </p:attrNameLst>
                                      </p:cBhvr>
                                      <p:to>
                                        <p:strVal val="visible"/>
                                      </p:to>
                                    </p:set>
                                    <p:anim calcmode="lin" valueType="num">
                                      <p:cBhvr additive="base">
                                        <p:cTn id="25" dur="500" fill="hold"/>
                                        <p:tgtEl>
                                          <p:spTgt spid="3891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91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5458A178-BD8C-4A52-A395-6E20B917B6D6}" type="slidenum">
              <a:rPr lang="en-US"/>
              <a:pPr/>
              <a:t>13</a:t>
            </a:fld>
            <a:endParaRPr lang="en-US"/>
          </a:p>
        </p:txBody>
      </p:sp>
      <p:sp>
        <p:nvSpPr>
          <p:cNvPr id="111618" name="Rectangle 2"/>
          <p:cNvSpPr>
            <a:spLocks noGrp="1" noChangeArrowheads="1"/>
          </p:cNvSpPr>
          <p:nvPr>
            <p:ph type="title"/>
          </p:nvPr>
        </p:nvSpPr>
        <p:spPr>
          <a:xfrm>
            <a:off x="914400" y="609600"/>
            <a:ext cx="6400800" cy="685800"/>
          </a:xfrm>
        </p:spPr>
        <p:txBody>
          <a:bodyPr/>
          <a:lstStyle/>
          <a:p>
            <a:r>
              <a:rPr lang="en-US" sz="4400">
                <a:latin typeface="Garamond" pitchFamily="18" charset="0"/>
              </a:rPr>
              <a:t>What is a software suite?</a:t>
            </a:r>
            <a:endParaRPr lang="en-US"/>
          </a:p>
        </p:txBody>
      </p:sp>
      <p:sp>
        <p:nvSpPr>
          <p:cNvPr id="111619" name="Rectangle 3"/>
          <p:cNvSpPr>
            <a:spLocks noGrp="1" noChangeArrowheads="1"/>
          </p:cNvSpPr>
          <p:nvPr>
            <p:ph type="body" idx="1"/>
          </p:nvPr>
        </p:nvSpPr>
        <p:spPr>
          <a:xfrm>
            <a:off x="762000" y="2209800"/>
            <a:ext cx="7086600" cy="2743200"/>
          </a:xfrm>
        </p:spPr>
        <p:txBody>
          <a:bodyPr/>
          <a:lstStyle/>
          <a:p>
            <a:pPr>
              <a:buFont typeface="Monotype Sorts" pitchFamily="2" charset="2"/>
              <a:buNone/>
            </a:pPr>
            <a:r>
              <a:rPr lang="en-US" sz="3200" b="1"/>
              <a:t>	</a:t>
            </a:r>
            <a:r>
              <a:rPr lang="en-US" sz="3200"/>
              <a:t>A set of software with word processing, spreadsheet, database management and presentation software like MS Office is called a software suite.</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box(out)">
                                      <p:cBhvr>
                                        <p:cTn id="7" dur="500"/>
                                        <p:tgtEl>
                                          <p:spTgt spid="1116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6CC4257C-D58C-4D70-AE98-FC0AAD37E68D}" type="slidenum">
              <a:rPr lang="en-US"/>
              <a:pPr/>
              <a:t>14</a:t>
            </a:fld>
            <a:endParaRPr lang="en-US"/>
          </a:p>
        </p:txBody>
      </p:sp>
      <p:sp>
        <p:nvSpPr>
          <p:cNvPr id="112642" name="Rectangle 2"/>
          <p:cNvSpPr>
            <a:spLocks noGrp="1" noChangeArrowheads="1"/>
          </p:cNvSpPr>
          <p:nvPr>
            <p:ph type="title"/>
          </p:nvPr>
        </p:nvSpPr>
        <p:spPr>
          <a:xfrm>
            <a:off x="304800" y="228600"/>
            <a:ext cx="8534400" cy="762000"/>
          </a:xfrm>
        </p:spPr>
        <p:txBody>
          <a:bodyPr/>
          <a:lstStyle/>
          <a:p>
            <a:r>
              <a:rPr lang="en-US" sz="4400">
                <a:latin typeface="Garamond" pitchFamily="18" charset="0"/>
              </a:rPr>
              <a:t>What are special purpose software?</a:t>
            </a:r>
            <a:endParaRPr lang="en-US"/>
          </a:p>
        </p:txBody>
      </p:sp>
      <p:sp>
        <p:nvSpPr>
          <p:cNvPr id="112643" name="Rectangle 3"/>
          <p:cNvSpPr>
            <a:spLocks noGrp="1" noChangeArrowheads="1"/>
          </p:cNvSpPr>
          <p:nvPr>
            <p:ph type="body" idx="1"/>
          </p:nvPr>
        </p:nvSpPr>
        <p:spPr>
          <a:xfrm>
            <a:off x="1028700" y="1447800"/>
            <a:ext cx="7086600" cy="4419600"/>
          </a:xfrm>
        </p:spPr>
        <p:txBody>
          <a:bodyPr/>
          <a:lstStyle/>
          <a:p>
            <a:pPr>
              <a:lnSpc>
                <a:spcPct val="90000"/>
              </a:lnSpc>
            </a:pPr>
            <a:r>
              <a:rPr lang="en-US" sz="3200"/>
              <a:t>Desktop publishing software: Example, Microsoft Publisher</a:t>
            </a:r>
            <a:endParaRPr lang="en-US" sz="3200" u="sng"/>
          </a:p>
          <a:p>
            <a:pPr>
              <a:lnSpc>
                <a:spcPct val="90000"/>
              </a:lnSpc>
            </a:pPr>
            <a:r>
              <a:rPr lang="en-US" sz="3200"/>
              <a:t>Imaging and drawing: Example, Corel Draw, Photo Shop</a:t>
            </a:r>
          </a:p>
          <a:p>
            <a:pPr>
              <a:lnSpc>
                <a:spcPct val="90000"/>
              </a:lnSpc>
            </a:pPr>
            <a:r>
              <a:rPr lang="en-US" sz="3200"/>
              <a:t>File management: Example: CDS/ISIS, INMAGIC</a:t>
            </a:r>
          </a:p>
          <a:p>
            <a:pPr>
              <a:lnSpc>
                <a:spcPct val="90000"/>
              </a:lnSpc>
            </a:pPr>
            <a:r>
              <a:rPr lang="en-US" sz="3200"/>
              <a:t>Library management software: Example: Athena, GLAS, Innopac, Library Solutions</a:t>
            </a:r>
            <a:endParaRPr lang="en-US" sz="3200" b="1"/>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 calcmode="lin" valueType="num">
                                      <p:cBhvr additive="base">
                                        <p:cTn id="7" dur="500" fill="hold"/>
                                        <p:tgtEl>
                                          <p:spTgt spid="1126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26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2643">
                                            <p:txEl>
                                              <p:pRg st="1" end="1"/>
                                            </p:txEl>
                                          </p:spTgt>
                                        </p:tgtEl>
                                        <p:attrNameLst>
                                          <p:attrName>style.visibility</p:attrName>
                                        </p:attrNameLst>
                                      </p:cBhvr>
                                      <p:to>
                                        <p:strVal val="visible"/>
                                      </p:to>
                                    </p:set>
                                    <p:anim calcmode="lin" valueType="num">
                                      <p:cBhvr additive="base">
                                        <p:cTn id="13" dur="500" fill="hold"/>
                                        <p:tgtEl>
                                          <p:spTgt spid="1126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2643">
                                            <p:txEl>
                                              <p:pRg st="2" end="2"/>
                                            </p:txEl>
                                          </p:spTgt>
                                        </p:tgtEl>
                                        <p:attrNameLst>
                                          <p:attrName>style.visibility</p:attrName>
                                        </p:attrNameLst>
                                      </p:cBhvr>
                                      <p:to>
                                        <p:strVal val="visible"/>
                                      </p:to>
                                    </p:set>
                                    <p:anim calcmode="lin" valueType="num">
                                      <p:cBhvr additive="base">
                                        <p:cTn id="19" dur="500" fill="hold"/>
                                        <p:tgtEl>
                                          <p:spTgt spid="11264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26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2643">
                                            <p:txEl>
                                              <p:pRg st="3" end="3"/>
                                            </p:txEl>
                                          </p:spTgt>
                                        </p:tgtEl>
                                        <p:attrNameLst>
                                          <p:attrName>style.visibility</p:attrName>
                                        </p:attrNameLst>
                                      </p:cBhvr>
                                      <p:to>
                                        <p:strVal val="visible"/>
                                      </p:to>
                                    </p:set>
                                    <p:anim calcmode="lin" valueType="num">
                                      <p:cBhvr additive="base">
                                        <p:cTn id="25" dur="500" fill="hold"/>
                                        <p:tgtEl>
                                          <p:spTgt spid="11264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26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B8B4B649-9A20-4488-8613-98EEC3B2F2F9}" type="slidenum">
              <a:rPr lang="en-US"/>
              <a:pPr/>
              <a:t>15</a:t>
            </a:fld>
            <a:endParaRPr lang="en-US"/>
          </a:p>
        </p:txBody>
      </p:sp>
      <p:sp>
        <p:nvSpPr>
          <p:cNvPr id="40964" name="Rectangle 4"/>
          <p:cNvSpPr>
            <a:spLocks noGrp="1" noChangeArrowheads="1"/>
          </p:cNvSpPr>
          <p:nvPr>
            <p:ph type="title"/>
          </p:nvPr>
        </p:nvSpPr>
        <p:spPr>
          <a:xfrm>
            <a:off x="838200" y="457200"/>
            <a:ext cx="6096000" cy="762000"/>
          </a:xfrm>
          <a:noFill/>
          <a:ln/>
        </p:spPr>
        <p:txBody>
          <a:bodyPr lIns="90488" tIns="44450" rIns="90488" bIns="44450"/>
          <a:lstStyle/>
          <a:p>
            <a:r>
              <a:rPr lang="en-US" sz="4400">
                <a:latin typeface="Garamond" pitchFamily="18" charset="0"/>
              </a:rPr>
              <a:t>Library Software</a:t>
            </a:r>
            <a:endParaRPr lang="en-US"/>
          </a:p>
        </p:txBody>
      </p:sp>
      <p:sp>
        <p:nvSpPr>
          <p:cNvPr id="40965" name="Rectangle 5"/>
          <p:cNvSpPr>
            <a:spLocks noGrp="1" noChangeArrowheads="1"/>
          </p:cNvSpPr>
          <p:nvPr>
            <p:ph type="body" idx="1"/>
          </p:nvPr>
        </p:nvSpPr>
        <p:spPr>
          <a:xfrm>
            <a:off x="838200" y="1981200"/>
            <a:ext cx="7924800" cy="2743200"/>
          </a:xfrm>
          <a:noFill/>
          <a:ln/>
        </p:spPr>
        <p:txBody>
          <a:bodyPr lIns="90488" tIns="44450" rIns="90488" bIns="44450"/>
          <a:lstStyle/>
          <a:p>
            <a:r>
              <a:rPr lang="en-US" sz="3200"/>
              <a:t>Single function: Performs only one library operation such as cataloging and OPAC</a:t>
            </a:r>
          </a:p>
          <a:p>
            <a:r>
              <a:rPr lang="en-US" sz="3200"/>
              <a:t>Integrated:Can perform all or many operations using data from a single database</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 calcmode="lin" valueType="num">
                                      <p:cBhvr additive="base">
                                        <p:cTn id="7" dur="500" fill="hold"/>
                                        <p:tgtEl>
                                          <p:spTgt spid="409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0965">
                                            <p:txEl>
                                              <p:pRg st="1" end="1"/>
                                            </p:txEl>
                                          </p:spTgt>
                                        </p:tgtEl>
                                        <p:attrNameLst>
                                          <p:attrName>style.visibility</p:attrName>
                                        </p:attrNameLst>
                                      </p:cBhvr>
                                      <p:to>
                                        <p:strVal val="visible"/>
                                      </p:to>
                                    </p:set>
                                    <p:anim calcmode="lin" valueType="num">
                                      <p:cBhvr additive="base">
                                        <p:cTn id="13" dur="500" fill="hold"/>
                                        <p:tgtEl>
                                          <p:spTgt spid="4096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5">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087AB261-96BC-417A-8073-554D9FAADB2F}" type="slidenum">
              <a:rPr lang="en-US"/>
              <a:pPr/>
              <a:t>16</a:t>
            </a:fld>
            <a:endParaRPr lang="en-US"/>
          </a:p>
        </p:txBody>
      </p:sp>
      <p:sp>
        <p:nvSpPr>
          <p:cNvPr id="113666" name="Rectangle 2"/>
          <p:cNvSpPr>
            <a:spLocks noGrp="1" noChangeArrowheads="1"/>
          </p:cNvSpPr>
          <p:nvPr>
            <p:ph type="title"/>
          </p:nvPr>
        </p:nvSpPr>
        <p:spPr>
          <a:xfrm>
            <a:off x="1066800" y="533400"/>
            <a:ext cx="7086600" cy="609600"/>
          </a:xfrm>
        </p:spPr>
        <p:txBody>
          <a:bodyPr/>
          <a:lstStyle/>
          <a:p>
            <a:r>
              <a:rPr lang="en-US" sz="4400">
                <a:latin typeface="Garamond" pitchFamily="18" charset="0"/>
              </a:rPr>
              <a:t>What is a computer virus?</a:t>
            </a:r>
            <a:endParaRPr lang="en-US"/>
          </a:p>
        </p:txBody>
      </p:sp>
      <p:sp>
        <p:nvSpPr>
          <p:cNvPr id="113667" name="Rectangle 3"/>
          <p:cNvSpPr>
            <a:spLocks noGrp="1" noChangeArrowheads="1"/>
          </p:cNvSpPr>
          <p:nvPr>
            <p:ph type="body" idx="1"/>
          </p:nvPr>
        </p:nvSpPr>
        <p:spPr>
          <a:xfrm>
            <a:off x="533400" y="1219200"/>
            <a:ext cx="8229600" cy="5257800"/>
          </a:xfrm>
        </p:spPr>
        <p:txBody>
          <a:bodyPr/>
          <a:lstStyle/>
          <a:p>
            <a:pPr marL="457200" indent="-457200">
              <a:lnSpc>
                <a:spcPct val="90000"/>
              </a:lnSpc>
            </a:pPr>
            <a:r>
              <a:rPr lang="en-US"/>
              <a:t>Generally a computer virus is defined as a program or a code</a:t>
            </a:r>
            <a:r>
              <a:rPr lang="en-US" b="1"/>
              <a:t> </a:t>
            </a:r>
            <a:r>
              <a:rPr lang="en-US"/>
              <a:t>that gains access without the users’ knowledge and/or perform actions not intended by the user, often damaging data and sometimes the whole system in the process. </a:t>
            </a:r>
          </a:p>
          <a:p>
            <a:pPr marL="457200" indent="-457200">
              <a:lnSpc>
                <a:spcPct val="90000"/>
              </a:lnSpc>
            </a:pPr>
            <a:r>
              <a:rPr lang="en-US"/>
              <a:t>Viruses are activated once unknowing users run, open, view or copy the file containing it. The action that will trigger the virus to deliver its “payload” depends on the type of virus that infected the file. </a:t>
            </a:r>
          </a:p>
          <a:p>
            <a:pPr marL="457200" indent="-457200">
              <a:lnSpc>
                <a:spcPct val="90000"/>
              </a:lnSpc>
            </a:pPr>
            <a:r>
              <a:rPr lang="en-US"/>
              <a:t>Some security experts define viruses separately from worms, and Trojan horses. </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box(out)">
                                      <p:cBhvr>
                                        <p:cTn id="7" dur="500"/>
                                        <p:tgtEl>
                                          <p:spTgt spid="1136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3667">
                                            <p:txEl>
                                              <p:pRg st="1" end="1"/>
                                            </p:txEl>
                                          </p:spTgt>
                                        </p:tgtEl>
                                        <p:attrNameLst>
                                          <p:attrName>style.visibility</p:attrName>
                                        </p:attrNameLst>
                                      </p:cBhvr>
                                      <p:to>
                                        <p:strVal val="visible"/>
                                      </p:to>
                                    </p:set>
                                    <p:animEffect transition="in" filter="box(out)">
                                      <p:cBhvr>
                                        <p:cTn id="12" dur="500"/>
                                        <p:tgtEl>
                                          <p:spTgt spid="1136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13667">
                                            <p:txEl>
                                              <p:pRg st="2" end="2"/>
                                            </p:txEl>
                                          </p:spTgt>
                                        </p:tgtEl>
                                        <p:attrNameLst>
                                          <p:attrName>style.visibility</p:attrName>
                                        </p:attrNameLst>
                                      </p:cBhvr>
                                      <p:to>
                                        <p:strVal val="visible"/>
                                      </p:to>
                                    </p:set>
                                    <p:animEffect transition="in" filter="box(out)">
                                      <p:cBhvr>
                                        <p:cTn id="17" dur="500"/>
                                        <p:tgtEl>
                                          <p:spTgt spid="1136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81609B9B-74D6-43F5-912B-1C114BAEB897}" type="slidenum">
              <a:rPr lang="en-US"/>
              <a:pPr/>
              <a:t>17</a:t>
            </a:fld>
            <a:endParaRPr lang="en-US"/>
          </a:p>
        </p:txBody>
      </p:sp>
      <p:sp>
        <p:nvSpPr>
          <p:cNvPr id="145410" name="Rectangle 2"/>
          <p:cNvSpPr>
            <a:spLocks noGrp="1" noChangeArrowheads="1"/>
          </p:cNvSpPr>
          <p:nvPr>
            <p:ph type="title"/>
          </p:nvPr>
        </p:nvSpPr>
        <p:spPr>
          <a:xfrm>
            <a:off x="1066800" y="533400"/>
            <a:ext cx="7162800" cy="609600"/>
          </a:xfrm>
        </p:spPr>
        <p:txBody>
          <a:bodyPr/>
          <a:lstStyle/>
          <a:p>
            <a:r>
              <a:rPr lang="en-US" sz="4400">
                <a:latin typeface="Garamond" pitchFamily="18" charset="0"/>
              </a:rPr>
              <a:t>Characteristics of a virus</a:t>
            </a:r>
            <a:r>
              <a:rPr lang="en-US" sz="4400" baseline="30000">
                <a:latin typeface="Garamond" pitchFamily="18" charset="0"/>
              </a:rPr>
              <a:t>*</a:t>
            </a:r>
          </a:p>
        </p:txBody>
      </p:sp>
      <p:sp>
        <p:nvSpPr>
          <p:cNvPr id="145411" name="Rectangle 3"/>
          <p:cNvSpPr>
            <a:spLocks noGrp="1" noChangeArrowheads="1"/>
          </p:cNvSpPr>
          <p:nvPr>
            <p:ph type="body" idx="1"/>
          </p:nvPr>
        </p:nvSpPr>
        <p:spPr>
          <a:xfrm>
            <a:off x="304800" y="1143000"/>
            <a:ext cx="8496300" cy="5181600"/>
          </a:xfrm>
        </p:spPr>
        <p:txBody>
          <a:bodyPr/>
          <a:lstStyle/>
          <a:p>
            <a:pPr marL="457200" indent="-457200">
              <a:lnSpc>
                <a:spcPct val="90000"/>
              </a:lnSpc>
              <a:buFont typeface="Monotype Sorts" pitchFamily="2" charset="2"/>
              <a:buNone/>
            </a:pPr>
            <a:r>
              <a:rPr lang="en-US" b="1"/>
              <a:t>	</a:t>
            </a:r>
            <a:r>
              <a:rPr lang="en-US"/>
              <a:t>Virus’ common characteristics:</a:t>
            </a:r>
          </a:p>
          <a:p>
            <a:pPr marL="457200" indent="-457200">
              <a:lnSpc>
                <a:spcPct val="90000"/>
              </a:lnSpc>
              <a:buFont typeface="Monotype Sorts" pitchFamily="2" charset="2"/>
              <a:buAutoNum type="arabicPeriod"/>
            </a:pPr>
            <a:r>
              <a:rPr lang="en-US"/>
              <a:t>A virus is a self-replicating program whose main purpose is to propagate itself to as many places as possible.</a:t>
            </a:r>
          </a:p>
          <a:p>
            <a:pPr marL="457200" indent="-457200">
              <a:lnSpc>
                <a:spcPct val="90000"/>
              </a:lnSpc>
              <a:buFont typeface="Monotype Sorts" pitchFamily="2" charset="2"/>
              <a:buAutoNum type="arabicPeriod"/>
            </a:pPr>
            <a:r>
              <a:rPr lang="en-US"/>
              <a:t>A virus propagates itself by modifying another program to include itself.</a:t>
            </a:r>
          </a:p>
          <a:p>
            <a:pPr marL="457200" indent="-457200">
              <a:lnSpc>
                <a:spcPct val="90000"/>
              </a:lnSpc>
              <a:buFont typeface="Monotype Sorts" pitchFamily="2" charset="2"/>
              <a:buAutoNum type="arabicPeriod"/>
            </a:pPr>
            <a:r>
              <a:rPr lang="en-US"/>
              <a:t>A virus can only propagate itself by an act of a user of the system in which it exists. (opening/viewing files unknowing that it is infected and/or copying/transferring files from one system to another through diskettes, file transfer, e-mail, Internet and other means…)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Effect transition="in" filter="box(out)">
                                      <p:cBhvr>
                                        <p:cTn id="7" dur="500"/>
                                        <p:tgtEl>
                                          <p:spTgt spid="145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45411">
                                            <p:txEl>
                                              <p:pRg st="1" end="1"/>
                                            </p:txEl>
                                          </p:spTgt>
                                        </p:tgtEl>
                                        <p:attrNameLst>
                                          <p:attrName>style.visibility</p:attrName>
                                        </p:attrNameLst>
                                      </p:cBhvr>
                                      <p:to>
                                        <p:strVal val="visible"/>
                                      </p:to>
                                    </p:set>
                                    <p:animEffect transition="in" filter="box(out)">
                                      <p:cBhvr>
                                        <p:cTn id="12" dur="500"/>
                                        <p:tgtEl>
                                          <p:spTgt spid="145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45411">
                                            <p:txEl>
                                              <p:pRg st="2" end="2"/>
                                            </p:txEl>
                                          </p:spTgt>
                                        </p:tgtEl>
                                        <p:attrNameLst>
                                          <p:attrName>style.visibility</p:attrName>
                                        </p:attrNameLst>
                                      </p:cBhvr>
                                      <p:to>
                                        <p:strVal val="visible"/>
                                      </p:to>
                                    </p:set>
                                    <p:animEffect transition="in" filter="box(out)">
                                      <p:cBhvr>
                                        <p:cTn id="17" dur="500"/>
                                        <p:tgtEl>
                                          <p:spTgt spid="145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45411">
                                            <p:txEl>
                                              <p:pRg st="3" end="3"/>
                                            </p:txEl>
                                          </p:spTgt>
                                        </p:tgtEl>
                                        <p:attrNameLst>
                                          <p:attrName>style.visibility</p:attrName>
                                        </p:attrNameLst>
                                      </p:cBhvr>
                                      <p:to>
                                        <p:strVal val="visible"/>
                                      </p:to>
                                    </p:set>
                                    <p:animEffect transition="in" filter="box(out)">
                                      <p:cBhvr>
                                        <p:cTn id="22" dur="500"/>
                                        <p:tgtEl>
                                          <p:spTgt spid="145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3DA02885-9309-4071-A244-EA1AD01AD292}" type="slidenum">
              <a:rPr lang="en-US"/>
              <a:pPr/>
              <a:t>18</a:t>
            </a:fld>
            <a:endParaRPr lang="en-US"/>
          </a:p>
        </p:txBody>
      </p:sp>
      <p:sp>
        <p:nvSpPr>
          <p:cNvPr id="150530" name="Rectangle 2"/>
          <p:cNvSpPr>
            <a:spLocks noGrp="1" noChangeArrowheads="1"/>
          </p:cNvSpPr>
          <p:nvPr>
            <p:ph type="title"/>
          </p:nvPr>
        </p:nvSpPr>
        <p:spPr>
          <a:xfrm>
            <a:off x="685800" y="228600"/>
            <a:ext cx="7772400" cy="1143000"/>
          </a:xfrm>
        </p:spPr>
        <p:txBody>
          <a:bodyPr/>
          <a:lstStyle/>
          <a:p>
            <a:r>
              <a:rPr lang="en-US" sz="4400">
                <a:latin typeface="Garamond" pitchFamily="18" charset="0"/>
              </a:rPr>
              <a:t>What is a worm?</a:t>
            </a:r>
          </a:p>
        </p:txBody>
      </p:sp>
      <p:sp>
        <p:nvSpPr>
          <p:cNvPr id="150531" name="Rectangle 3"/>
          <p:cNvSpPr>
            <a:spLocks noGrp="1" noChangeArrowheads="1"/>
          </p:cNvSpPr>
          <p:nvPr>
            <p:ph type="body" idx="1"/>
          </p:nvPr>
        </p:nvSpPr>
        <p:spPr>
          <a:xfrm>
            <a:off x="457200" y="1066800"/>
            <a:ext cx="8001000" cy="5257800"/>
          </a:xfrm>
        </p:spPr>
        <p:txBody>
          <a:bodyPr/>
          <a:lstStyle/>
          <a:p>
            <a:pPr>
              <a:lnSpc>
                <a:spcPct val="90000"/>
              </a:lnSpc>
            </a:pPr>
            <a:r>
              <a:rPr lang="en-US">
                <a:latin typeface=" Arial"/>
              </a:rPr>
              <a:t>Worm is defined as a program propagating itself in a network of computers exploiting bugs and vulnerabilities of operating systems and application software or through guessing / breaking / stealing passwords to gain access to other machines in the network.</a:t>
            </a:r>
          </a:p>
          <a:p>
            <a:pPr>
              <a:lnSpc>
                <a:spcPct val="90000"/>
              </a:lnSpc>
            </a:pPr>
            <a:r>
              <a:rPr lang="en-US">
                <a:latin typeface=" Arial"/>
              </a:rPr>
              <a:t>Worms slow or shut down computer systems and networks due to its continuous and  uncontrolled replication that consumes system resources which are needed to run “legitimate” tasks and operations.</a:t>
            </a:r>
          </a:p>
          <a:p>
            <a:pPr>
              <a:lnSpc>
                <a:spcPct val="90000"/>
              </a:lnSpc>
            </a:pPr>
            <a:r>
              <a:rPr lang="en-US">
                <a:latin typeface=" Arial"/>
              </a:rPr>
              <a:t>The worm’s capability to replicate itself without any action from the users differentiates it from a virus that needs users action in order to replicate.</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anim calcmode="lin" valueType="num">
                                      <p:cBhvr additive="base">
                                        <p:cTn id="7" dur="500" fill="hold"/>
                                        <p:tgtEl>
                                          <p:spTgt spid="150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0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0531">
                                            <p:txEl>
                                              <p:pRg st="1" end="1"/>
                                            </p:txEl>
                                          </p:spTgt>
                                        </p:tgtEl>
                                        <p:attrNameLst>
                                          <p:attrName>style.visibility</p:attrName>
                                        </p:attrNameLst>
                                      </p:cBhvr>
                                      <p:to>
                                        <p:strVal val="visible"/>
                                      </p:to>
                                    </p:set>
                                    <p:anim calcmode="lin" valueType="num">
                                      <p:cBhvr additive="base">
                                        <p:cTn id="13" dur="500" fill="hold"/>
                                        <p:tgtEl>
                                          <p:spTgt spid="1505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0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0531">
                                            <p:txEl>
                                              <p:pRg st="2" end="2"/>
                                            </p:txEl>
                                          </p:spTgt>
                                        </p:tgtEl>
                                        <p:attrNameLst>
                                          <p:attrName>style.visibility</p:attrName>
                                        </p:attrNameLst>
                                      </p:cBhvr>
                                      <p:to>
                                        <p:strVal val="visible"/>
                                      </p:to>
                                    </p:set>
                                    <p:anim calcmode="lin" valueType="num">
                                      <p:cBhvr additive="base">
                                        <p:cTn id="19" dur="500" fill="hold"/>
                                        <p:tgtEl>
                                          <p:spTgt spid="1505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05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7A953FC7-D122-4044-ABE7-E5BF1C611CD1}" type="slidenum">
              <a:rPr lang="en-US"/>
              <a:pPr/>
              <a:t>19</a:t>
            </a:fld>
            <a:endParaRPr lang="en-US"/>
          </a:p>
        </p:txBody>
      </p:sp>
      <p:sp>
        <p:nvSpPr>
          <p:cNvPr id="114690" name="Rectangle 2"/>
          <p:cNvSpPr>
            <a:spLocks noGrp="1" noChangeArrowheads="1"/>
          </p:cNvSpPr>
          <p:nvPr>
            <p:ph type="title"/>
          </p:nvPr>
        </p:nvSpPr>
        <p:spPr>
          <a:xfrm>
            <a:off x="685800" y="228600"/>
            <a:ext cx="7772400" cy="1143000"/>
          </a:xfrm>
        </p:spPr>
        <p:txBody>
          <a:bodyPr/>
          <a:lstStyle/>
          <a:p>
            <a:r>
              <a:rPr lang="en-US" sz="4400">
                <a:latin typeface="Garamond" pitchFamily="18" charset="0"/>
              </a:rPr>
              <a:t>What is a Trojan horse?</a:t>
            </a:r>
          </a:p>
        </p:txBody>
      </p:sp>
      <p:sp>
        <p:nvSpPr>
          <p:cNvPr id="114691" name="Rectangle 3"/>
          <p:cNvSpPr>
            <a:spLocks noGrp="1" noChangeArrowheads="1"/>
          </p:cNvSpPr>
          <p:nvPr>
            <p:ph type="body" idx="1"/>
          </p:nvPr>
        </p:nvSpPr>
        <p:spPr>
          <a:xfrm>
            <a:off x="228600" y="1371600"/>
            <a:ext cx="8610600" cy="4876800"/>
          </a:xfrm>
        </p:spPr>
        <p:txBody>
          <a:bodyPr/>
          <a:lstStyle/>
          <a:p>
            <a:pPr>
              <a:lnSpc>
                <a:spcPct val="90000"/>
              </a:lnSpc>
            </a:pPr>
            <a:r>
              <a:rPr lang="en-US" sz="3200">
                <a:latin typeface=" Arial"/>
              </a:rPr>
              <a:t>A Trojan horse masquerades as a useful or entertaining program but contains hidden functions that while running may destroy files or create a “back door” that will allow an intruder to access the system. The intruder can exploit the privileges of the user e.g. view, copy, or delete files, steal passwords, reconfigure the system or use it to attack another system.</a:t>
            </a:r>
          </a:p>
          <a:p>
            <a:pPr>
              <a:lnSpc>
                <a:spcPct val="90000"/>
              </a:lnSpc>
            </a:pPr>
            <a:r>
              <a:rPr lang="en-US" sz="3200">
                <a:latin typeface=" Arial"/>
              </a:rPr>
              <a:t>Trojan horses unlike viruses do not spread by itself but can be as destructive. </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 fill="hold"/>
                                        <p:tgtEl>
                                          <p:spTgt spid="1146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46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4691">
                                            <p:txEl>
                                              <p:pRg st="1" end="1"/>
                                            </p:txEl>
                                          </p:spTgt>
                                        </p:tgtEl>
                                        <p:attrNameLst>
                                          <p:attrName>style.visibility</p:attrName>
                                        </p:attrNameLst>
                                      </p:cBhvr>
                                      <p:to>
                                        <p:strVal val="visible"/>
                                      </p:to>
                                    </p:set>
                                    <p:anim calcmode="lin" valueType="num">
                                      <p:cBhvr additive="base">
                                        <p:cTn id="13" dur="500" fill="hold"/>
                                        <p:tgtEl>
                                          <p:spTgt spid="1146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46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7"/>
          <p:cNvSpPr>
            <a:spLocks noGrp="1" noChangeArrowheads="1"/>
          </p:cNvSpPr>
          <p:nvPr>
            <p:ph type="ftr" sz="quarter" idx="3"/>
          </p:nvPr>
        </p:nvSpPr>
        <p:spPr/>
        <p:txBody>
          <a:bodyPr/>
          <a:lstStyle/>
          <a:p>
            <a:r>
              <a:rPr lang="en-US"/>
              <a:t>UNESCO ICTLIP Module 1. Lesson 4.</a:t>
            </a:r>
          </a:p>
        </p:txBody>
      </p:sp>
      <p:sp>
        <p:nvSpPr>
          <p:cNvPr id="5" name="Rectangle 8"/>
          <p:cNvSpPr>
            <a:spLocks noGrp="1" noChangeArrowheads="1"/>
          </p:cNvSpPr>
          <p:nvPr>
            <p:ph type="sldNum" sz="quarter" idx="4"/>
          </p:nvPr>
        </p:nvSpPr>
        <p:spPr/>
        <p:txBody>
          <a:bodyPr/>
          <a:lstStyle/>
          <a:p>
            <a:fld id="{8E78FC0B-0760-4E87-9926-951EC08139F9}" type="slidenum">
              <a:rPr lang="en-US"/>
              <a:pPr/>
              <a:t>2</a:t>
            </a:fld>
            <a:endParaRPr lang="en-US"/>
          </a:p>
        </p:txBody>
      </p:sp>
      <p:sp>
        <p:nvSpPr>
          <p:cNvPr id="8194" name="Rectangle 2"/>
          <p:cNvSpPr>
            <a:spLocks noGrp="1" noChangeArrowheads="1"/>
          </p:cNvSpPr>
          <p:nvPr>
            <p:ph type="ctrTitle"/>
          </p:nvPr>
        </p:nvSpPr>
        <p:spPr>
          <a:xfrm>
            <a:off x="762000" y="533400"/>
            <a:ext cx="7162800" cy="685800"/>
          </a:xfrm>
          <a:noFill/>
          <a:ln/>
        </p:spPr>
        <p:txBody>
          <a:bodyPr lIns="90488" tIns="44450" rIns="90488" bIns="44450" anchor="ctr"/>
          <a:lstStyle/>
          <a:p>
            <a:r>
              <a:rPr lang="en-US" sz="4400">
                <a:latin typeface="Garamond" pitchFamily="18" charset="0"/>
              </a:rPr>
              <a:t>Rationale</a:t>
            </a:r>
            <a:endParaRPr lang="en-US"/>
          </a:p>
        </p:txBody>
      </p:sp>
      <p:sp>
        <p:nvSpPr>
          <p:cNvPr id="8195" name="Rectangle 3"/>
          <p:cNvSpPr>
            <a:spLocks noGrp="1" noChangeArrowheads="1"/>
          </p:cNvSpPr>
          <p:nvPr>
            <p:ph type="subTitle" idx="1"/>
          </p:nvPr>
        </p:nvSpPr>
        <p:spPr>
          <a:xfrm>
            <a:off x="762000" y="1676400"/>
            <a:ext cx="7543800" cy="4114800"/>
          </a:xfrm>
          <a:noFill/>
          <a:ln/>
        </p:spPr>
        <p:txBody>
          <a:bodyPr lIns="90488" tIns="44450" rIns="90488" bIns="44450"/>
          <a:lstStyle/>
          <a:p>
            <a:pPr marL="342900" indent="-342900">
              <a:buFont typeface="Monotype Sorts" pitchFamily="2" charset="2"/>
              <a:buChar char="n"/>
            </a:pPr>
            <a:r>
              <a:rPr lang="en-US" sz="3200"/>
              <a:t>A computer system is generally composed of hardware and software.</a:t>
            </a:r>
          </a:p>
          <a:p>
            <a:pPr marL="342900" indent="-342900">
              <a:buFont typeface="Monotype Sorts" pitchFamily="2" charset="2"/>
              <a:buChar char="n"/>
            </a:pPr>
            <a:r>
              <a:rPr lang="en-US" sz="3200"/>
              <a:t>Hardware make up the physical components. Software make up the set of instructions for the computer. Without software, the computer will not be able to perform the tasks that you would like it to do.</a:t>
            </a: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checkerboard(across)">
                                      <p:cBhvr>
                                        <p:cTn id="7" dur="500"/>
                                        <p:tgtEl>
                                          <p:spTgt spid="8194"/>
                                        </p:tgtEl>
                                      </p:cBhvr>
                                    </p:animEffect>
                                  </p:childTnLst>
                                </p:cTn>
                              </p:par>
                            </p:childTnLst>
                          </p:cTn>
                        </p:par>
                        <p:par>
                          <p:cTn id="8" fill="hold">
                            <p:stCondLst>
                              <p:cond delay="500"/>
                            </p:stCondLst>
                            <p:childTnLst>
                              <p:par>
                                <p:cTn id="9" presetID="5" presetClass="entr" presetSubtype="5" fill="hold" grpId="0" nodeType="afterEffect">
                                  <p:stCondLst>
                                    <p:cond delay="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checkerboard(down)">
                                      <p:cBhvr>
                                        <p:cTn id="11" dur="500"/>
                                        <p:tgtEl>
                                          <p:spTgt spid="8195">
                                            <p:txEl>
                                              <p:pRg st="0" end="0"/>
                                            </p:txEl>
                                          </p:spTgt>
                                        </p:tgtEl>
                                      </p:cBhvr>
                                    </p:animEffect>
                                  </p:childTnLst>
                                </p:cTn>
                              </p:par>
                            </p:childTnLst>
                          </p:cTn>
                        </p:par>
                        <p:par>
                          <p:cTn id="12" fill="hold">
                            <p:stCondLst>
                              <p:cond delay="1000"/>
                            </p:stCondLst>
                            <p:childTnLst>
                              <p:par>
                                <p:cTn id="13" presetID="5" presetClass="entr" presetSubtype="5" fill="hold" grpId="0" nodeType="after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animEffect transition="in" filter="checkerboard(down)">
                                      <p:cBhvr>
                                        <p:cTn id="15"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67A0EE1C-1AB9-442D-BD50-13F6AA35E694}" type="slidenum">
              <a:rPr lang="en-US"/>
              <a:pPr/>
              <a:t>20</a:t>
            </a:fld>
            <a:endParaRPr lang="en-US"/>
          </a:p>
        </p:txBody>
      </p:sp>
      <p:sp>
        <p:nvSpPr>
          <p:cNvPr id="148482" name="Rectangle 2"/>
          <p:cNvSpPr>
            <a:spLocks noGrp="1" noChangeArrowheads="1"/>
          </p:cNvSpPr>
          <p:nvPr>
            <p:ph type="title"/>
          </p:nvPr>
        </p:nvSpPr>
        <p:spPr>
          <a:xfrm>
            <a:off x="381000" y="228600"/>
            <a:ext cx="8534400" cy="1143000"/>
          </a:xfrm>
        </p:spPr>
        <p:txBody>
          <a:bodyPr/>
          <a:lstStyle/>
          <a:p>
            <a:r>
              <a:rPr lang="en-US" sz="4400">
                <a:latin typeface="Garamond" pitchFamily="18" charset="0"/>
              </a:rPr>
              <a:t>How do you protect yourself from viruses, worms and Trojan horses?</a:t>
            </a:r>
            <a:endParaRPr lang="en-US">
              <a:latin typeface="Arial" pitchFamily="34" charset="0"/>
            </a:endParaRPr>
          </a:p>
        </p:txBody>
      </p:sp>
      <p:sp>
        <p:nvSpPr>
          <p:cNvPr id="148483" name="Rectangle 3"/>
          <p:cNvSpPr>
            <a:spLocks noGrp="1" noChangeArrowheads="1"/>
          </p:cNvSpPr>
          <p:nvPr>
            <p:ph type="body" idx="1"/>
          </p:nvPr>
        </p:nvSpPr>
        <p:spPr>
          <a:xfrm>
            <a:off x="228600" y="1371600"/>
            <a:ext cx="8610600" cy="4876800"/>
          </a:xfrm>
        </p:spPr>
        <p:txBody>
          <a:bodyPr/>
          <a:lstStyle/>
          <a:p>
            <a:pPr>
              <a:lnSpc>
                <a:spcPct val="90000"/>
              </a:lnSpc>
            </a:pPr>
            <a:r>
              <a:rPr lang="en-US"/>
              <a:t>Do not run any program or open any file from untrusted sources</a:t>
            </a:r>
          </a:p>
          <a:p>
            <a:pPr>
              <a:lnSpc>
                <a:spcPct val="90000"/>
              </a:lnSpc>
            </a:pPr>
            <a:r>
              <a:rPr lang="en-US"/>
              <a:t>Always scan floppy diskettes and even CD-ROMs before using.</a:t>
            </a:r>
          </a:p>
          <a:p>
            <a:pPr>
              <a:lnSpc>
                <a:spcPct val="90000"/>
              </a:lnSpc>
            </a:pPr>
            <a:r>
              <a:rPr lang="en-US"/>
              <a:t>Install a virus shield to automatically check diskettes and CDs</a:t>
            </a:r>
          </a:p>
          <a:p>
            <a:pPr>
              <a:lnSpc>
                <a:spcPct val="90000"/>
              </a:lnSpc>
            </a:pPr>
            <a:r>
              <a:rPr lang="en-US"/>
              <a:t>Always get an updated version of a virus scan and cleaner.</a:t>
            </a:r>
          </a:p>
          <a:p>
            <a:pPr>
              <a:lnSpc>
                <a:spcPct val="90000"/>
              </a:lnSpc>
            </a:pPr>
            <a:r>
              <a:rPr lang="en-US"/>
              <a:t>Always check you hard drive for possible infection, if you are connected to the Internet</a:t>
            </a:r>
          </a:p>
          <a:p>
            <a:pPr>
              <a:lnSpc>
                <a:spcPct val="90000"/>
              </a:lnSpc>
            </a:pPr>
            <a:r>
              <a:rPr lang="en-US"/>
              <a:t>Use diskettes only after they have been cleaned</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anim calcmode="lin" valueType="num">
                                      <p:cBhvr additive="base">
                                        <p:cTn id="7" dur="500" fill="hold"/>
                                        <p:tgtEl>
                                          <p:spTgt spid="148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8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8483">
                                            <p:txEl>
                                              <p:pRg st="1" end="1"/>
                                            </p:txEl>
                                          </p:spTgt>
                                        </p:tgtEl>
                                        <p:attrNameLst>
                                          <p:attrName>style.visibility</p:attrName>
                                        </p:attrNameLst>
                                      </p:cBhvr>
                                      <p:to>
                                        <p:strVal val="visible"/>
                                      </p:to>
                                    </p:set>
                                    <p:anim calcmode="lin" valueType="num">
                                      <p:cBhvr additive="base">
                                        <p:cTn id="13" dur="500" fill="hold"/>
                                        <p:tgtEl>
                                          <p:spTgt spid="148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8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8483">
                                            <p:txEl>
                                              <p:pRg st="2" end="2"/>
                                            </p:txEl>
                                          </p:spTgt>
                                        </p:tgtEl>
                                        <p:attrNameLst>
                                          <p:attrName>style.visibility</p:attrName>
                                        </p:attrNameLst>
                                      </p:cBhvr>
                                      <p:to>
                                        <p:strVal val="visible"/>
                                      </p:to>
                                    </p:set>
                                    <p:anim calcmode="lin" valueType="num">
                                      <p:cBhvr additive="base">
                                        <p:cTn id="19" dur="500" fill="hold"/>
                                        <p:tgtEl>
                                          <p:spTgt spid="148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8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8483">
                                            <p:txEl>
                                              <p:pRg st="3" end="3"/>
                                            </p:txEl>
                                          </p:spTgt>
                                        </p:tgtEl>
                                        <p:attrNameLst>
                                          <p:attrName>style.visibility</p:attrName>
                                        </p:attrNameLst>
                                      </p:cBhvr>
                                      <p:to>
                                        <p:strVal val="visible"/>
                                      </p:to>
                                    </p:set>
                                    <p:anim calcmode="lin" valueType="num">
                                      <p:cBhvr additive="base">
                                        <p:cTn id="25" dur="500" fill="hold"/>
                                        <p:tgtEl>
                                          <p:spTgt spid="14848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8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8483">
                                            <p:txEl>
                                              <p:pRg st="4" end="4"/>
                                            </p:txEl>
                                          </p:spTgt>
                                        </p:tgtEl>
                                        <p:attrNameLst>
                                          <p:attrName>style.visibility</p:attrName>
                                        </p:attrNameLst>
                                      </p:cBhvr>
                                      <p:to>
                                        <p:strVal val="visible"/>
                                      </p:to>
                                    </p:set>
                                    <p:anim calcmode="lin" valueType="num">
                                      <p:cBhvr additive="base">
                                        <p:cTn id="31" dur="500" fill="hold"/>
                                        <p:tgtEl>
                                          <p:spTgt spid="14848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8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8483">
                                            <p:txEl>
                                              <p:pRg st="5" end="5"/>
                                            </p:txEl>
                                          </p:spTgt>
                                        </p:tgtEl>
                                        <p:attrNameLst>
                                          <p:attrName>style.visibility</p:attrName>
                                        </p:attrNameLst>
                                      </p:cBhvr>
                                      <p:to>
                                        <p:strVal val="visible"/>
                                      </p:to>
                                    </p:set>
                                    <p:anim calcmode="lin" valueType="num">
                                      <p:cBhvr additive="base">
                                        <p:cTn id="37" dur="500" fill="hold"/>
                                        <p:tgtEl>
                                          <p:spTgt spid="14848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848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B7DB0673-DE97-4CB1-9B57-EBC813DE37E6}" type="slidenum">
              <a:rPr lang="en-US"/>
              <a:pPr/>
              <a:t>21</a:t>
            </a:fld>
            <a:endParaRPr lang="en-US"/>
          </a:p>
        </p:txBody>
      </p:sp>
      <p:sp>
        <p:nvSpPr>
          <p:cNvPr id="121858" name="Rectangle 2"/>
          <p:cNvSpPr>
            <a:spLocks noGrp="1" noChangeArrowheads="1"/>
          </p:cNvSpPr>
          <p:nvPr>
            <p:ph type="title"/>
          </p:nvPr>
        </p:nvSpPr>
        <p:spPr>
          <a:xfrm>
            <a:off x="304800" y="304800"/>
            <a:ext cx="8077200" cy="1143000"/>
          </a:xfrm>
        </p:spPr>
        <p:txBody>
          <a:bodyPr/>
          <a:lstStyle/>
          <a:p>
            <a:r>
              <a:rPr lang="en-US" sz="4400">
                <a:latin typeface="Garamond" pitchFamily="18" charset="0"/>
              </a:rPr>
              <a:t>What are other ways of ensuring security of the system and data?</a:t>
            </a:r>
            <a:endParaRPr lang="en-US"/>
          </a:p>
        </p:txBody>
      </p:sp>
      <p:sp>
        <p:nvSpPr>
          <p:cNvPr id="121859" name="Rectangle 3"/>
          <p:cNvSpPr>
            <a:spLocks noGrp="1" noChangeArrowheads="1"/>
          </p:cNvSpPr>
          <p:nvPr>
            <p:ph type="body" idx="1"/>
          </p:nvPr>
        </p:nvSpPr>
        <p:spPr>
          <a:xfrm>
            <a:off x="533400" y="1905000"/>
            <a:ext cx="8229600" cy="3962400"/>
          </a:xfrm>
        </p:spPr>
        <p:txBody>
          <a:bodyPr/>
          <a:lstStyle/>
          <a:p>
            <a:r>
              <a:rPr lang="en-US"/>
              <a:t>Regularly back-up your system and your data</a:t>
            </a:r>
          </a:p>
          <a:p>
            <a:r>
              <a:rPr lang="en-US"/>
              <a:t>You may use CD-R, CD-RW, diskettes, tapes, or another hard disk  for backing up your data and your system.</a:t>
            </a:r>
          </a:p>
          <a:p>
            <a:r>
              <a:rPr lang="en-US"/>
              <a:t>Use firewalls, encryption and other security measures to protect data, computer systems and networks from intrusion and attacks done through the Internet</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 calcmode="lin" valueType="num">
                                      <p:cBhvr additive="base">
                                        <p:cTn id="7" dur="500" fill="hold"/>
                                        <p:tgtEl>
                                          <p:spTgt spid="1218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185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21859">
                                            <p:txEl>
                                              <p:pRg st="1" end="1"/>
                                            </p:txEl>
                                          </p:spTgt>
                                        </p:tgtEl>
                                        <p:attrNameLst>
                                          <p:attrName>style.visibility</p:attrName>
                                        </p:attrNameLst>
                                      </p:cBhvr>
                                      <p:to>
                                        <p:strVal val="visible"/>
                                      </p:to>
                                    </p:set>
                                    <p:anim calcmode="lin" valueType="num">
                                      <p:cBhvr additive="base">
                                        <p:cTn id="13" dur="500" fill="hold"/>
                                        <p:tgtEl>
                                          <p:spTgt spid="1218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185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121859">
                                            <p:txEl>
                                              <p:pRg st="2" end="2"/>
                                            </p:txEl>
                                          </p:spTgt>
                                        </p:tgtEl>
                                        <p:attrNameLst>
                                          <p:attrName>style.visibility</p:attrName>
                                        </p:attrNameLst>
                                      </p:cBhvr>
                                      <p:to>
                                        <p:strVal val="visible"/>
                                      </p:to>
                                    </p:set>
                                    <p:anim calcmode="lin" valueType="num">
                                      <p:cBhvr additive="base">
                                        <p:cTn id="19" dur="500" fill="hold"/>
                                        <p:tgtEl>
                                          <p:spTgt spid="1218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1859">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6E58DF7E-8D5F-4A38-80D7-4B7B8BFB3700}" type="slidenum">
              <a:rPr lang="en-US"/>
              <a:pPr/>
              <a:t>22</a:t>
            </a:fld>
            <a:endParaRPr lang="en-US"/>
          </a:p>
        </p:txBody>
      </p:sp>
      <p:sp>
        <p:nvSpPr>
          <p:cNvPr id="115714" name="Rectangle 2"/>
          <p:cNvSpPr>
            <a:spLocks noGrp="1" noChangeArrowheads="1"/>
          </p:cNvSpPr>
          <p:nvPr>
            <p:ph type="title"/>
          </p:nvPr>
        </p:nvSpPr>
        <p:spPr>
          <a:xfrm>
            <a:off x="1143000" y="228600"/>
            <a:ext cx="6858000" cy="1143000"/>
          </a:xfrm>
        </p:spPr>
        <p:txBody>
          <a:bodyPr/>
          <a:lstStyle/>
          <a:p>
            <a:r>
              <a:rPr lang="en-US" sz="4400">
                <a:latin typeface="Garamond" pitchFamily="18" charset="0"/>
              </a:rPr>
              <a:t>How are programs written?</a:t>
            </a:r>
            <a:endParaRPr lang="en-US"/>
          </a:p>
        </p:txBody>
      </p:sp>
      <p:sp>
        <p:nvSpPr>
          <p:cNvPr id="115715" name="Rectangle 3"/>
          <p:cNvSpPr>
            <a:spLocks noGrp="1" noChangeArrowheads="1"/>
          </p:cNvSpPr>
          <p:nvPr>
            <p:ph type="body" idx="1"/>
          </p:nvPr>
        </p:nvSpPr>
        <p:spPr>
          <a:xfrm>
            <a:off x="533400" y="1447800"/>
            <a:ext cx="8305800" cy="4953000"/>
          </a:xfrm>
        </p:spPr>
        <p:txBody>
          <a:bodyPr/>
          <a:lstStyle/>
          <a:p>
            <a:pPr>
              <a:lnSpc>
                <a:spcPct val="80000"/>
              </a:lnSpc>
              <a:buFont typeface="Monotype Sorts" pitchFamily="2" charset="2"/>
              <a:buNone/>
            </a:pPr>
            <a:r>
              <a:rPr lang="en-US" sz="3200"/>
              <a:t>Programming languages are used to write programs. Some of these are:</a:t>
            </a:r>
          </a:p>
          <a:p>
            <a:pPr>
              <a:lnSpc>
                <a:spcPct val="80000"/>
              </a:lnSpc>
            </a:pPr>
            <a:r>
              <a:rPr lang="en-US" sz="3200"/>
              <a:t>Low level languages--Assembler</a:t>
            </a:r>
          </a:p>
          <a:p>
            <a:pPr>
              <a:lnSpc>
                <a:spcPct val="80000"/>
              </a:lnSpc>
            </a:pPr>
            <a:r>
              <a:rPr lang="en-US" sz="3200"/>
              <a:t>High level languages</a:t>
            </a:r>
          </a:p>
          <a:p>
            <a:pPr lvl="1">
              <a:lnSpc>
                <a:spcPct val="80000"/>
              </a:lnSpc>
            </a:pPr>
            <a:r>
              <a:rPr lang="en-US" sz="3200"/>
              <a:t>Cobol</a:t>
            </a:r>
          </a:p>
          <a:p>
            <a:pPr lvl="1">
              <a:lnSpc>
                <a:spcPct val="80000"/>
              </a:lnSpc>
            </a:pPr>
            <a:r>
              <a:rPr lang="en-US" sz="3200"/>
              <a:t>Fortran</a:t>
            </a:r>
          </a:p>
          <a:p>
            <a:pPr lvl="1">
              <a:lnSpc>
                <a:spcPct val="80000"/>
              </a:lnSpc>
            </a:pPr>
            <a:r>
              <a:rPr lang="en-US" sz="3200"/>
              <a:t>C++ </a:t>
            </a:r>
          </a:p>
          <a:p>
            <a:pPr>
              <a:lnSpc>
                <a:spcPct val="80000"/>
              </a:lnSpc>
            </a:pPr>
            <a:r>
              <a:rPr lang="en-US" sz="3200"/>
              <a:t>Programming languages for the Internet</a:t>
            </a:r>
          </a:p>
          <a:p>
            <a:pPr lvl="1">
              <a:lnSpc>
                <a:spcPct val="80000"/>
              </a:lnSpc>
            </a:pPr>
            <a:r>
              <a:rPr lang="en-US" sz="3200"/>
              <a:t>Perl</a:t>
            </a:r>
          </a:p>
          <a:p>
            <a:pPr lvl="1">
              <a:lnSpc>
                <a:spcPct val="80000"/>
              </a:lnSpc>
            </a:pPr>
            <a:r>
              <a:rPr lang="en-US" sz="3200"/>
              <a:t>Java</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 calcmode="lin" valueType="num">
                                      <p:cBhvr additive="base">
                                        <p:cTn id="7" dur="500" fill="hold"/>
                                        <p:tgtEl>
                                          <p:spTgt spid="1157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571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15715">
                                            <p:txEl>
                                              <p:pRg st="1" end="1"/>
                                            </p:txEl>
                                          </p:spTgt>
                                        </p:tgtEl>
                                        <p:attrNameLst>
                                          <p:attrName>style.visibility</p:attrName>
                                        </p:attrNameLst>
                                      </p:cBhvr>
                                      <p:to>
                                        <p:strVal val="visible"/>
                                      </p:to>
                                    </p:set>
                                    <p:anim calcmode="lin" valueType="num">
                                      <p:cBhvr additive="base">
                                        <p:cTn id="13" dur="500" fill="hold"/>
                                        <p:tgtEl>
                                          <p:spTgt spid="1157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571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115715">
                                            <p:txEl>
                                              <p:pRg st="2" end="2"/>
                                            </p:txEl>
                                          </p:spTgt>
                                        </p:tgtEl>
                                        <p:attrNameLst>
                                          <p:attrName>style.visibility</p:attrName>
                                        </p:attrNameLst>
                                      </p:cBhvr>
                                      <p:to>
                                        <p:strVal val="visible"/>
                                      </p:to>
                                    </p:set>
                                    <p:anim calcmode="lin" valueType="num">
                                      <p:cBhvr additive="base">
                                        <p:cTn id="19" dur="500" fill="hold"/>
                                        <p:tgtEl>
                                          <p:spTgt spid="1157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5715">
                                            <p:txEl>
                                              <p:pRg st="2" end="2"/>
                                            </p:txEl>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115715">
                                            <p:txEl>
                                              <p:pRg st="3" end="3"/>
                                            </p:txEl>
                                          </p:spTgt>
                                        </p:tgtEl>
                                        <p:attrNameLst>
                                          <p:attrName>style.visibility</p:attrName>
                                        </p:attrNameLst>
                                      </p:cBhvr>
                                      <p:to>
                                        <p:strVal val="visible"/>
                                      </p:to>
                                    </p:set>
                                    <p:anim calcmode="lin" valueType="num">
                                      <p:cBhvr additive="base">
                                        <p:cTn id="23" dur="500" fill="hold"/>
                                        <p:tgtEl>
                                          <p:spTgt spid="115715">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15715">
                                            <p:txEl>
                                              <p:pRg st="3" end="3"/>
                                            </p:txEl>
                                          </p:spTgt>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115715">
                                            <p:txEl>
                                              <p:pRg st="4" end="4"/>
                                            </p:txEl>
                                          </p:spTgt>
                                        </p:tgtEl>
                                        <p:attrNameLst>
                                          <p:attrName>style.visibility</p:attrName>
                                        </p:attrNameLst>
                                      </p:cBhvr>
                                      <p:to>
                                        <p:strVal val="visible"/>
                                      </p:to>
                                    </p:set>
                                    <p:anim calcmode="lin" valueType="num">
                                      <p:cBhvr additive="base">
                                        <p:cTn id="27" dur="500" fill="hold"/>
                                        <p:tgtEl>
                                          <p:spTgt spid="115715">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15715">
                                            <p:txEl>
                                              <p:pRg st="4" end="4"/>
                                            </p:txEl>
                                          </p:spTgt>
                                        </p:tgtEl>
                                        <p:attrNameLst>
                                          <p:attrName>ppt_y</p:attrName>
                                        </p:attrNameLst>
                                      </p:cBhvr>
                                      <p:tavLst>
                                        <p:tav tm="0">
                                          <p:val>
                                            <p:strVal val="0-#ppt_h/2"/>
                                          </p:val>
                                        </p:tav>
                                        <p:tav tm="100000">
                                          <p:val>
                                            <p:strVal val="#ppt_y"/>
                                          </p:val>
                                        </p:tav>
                                      </p:tavLst>
                                    </p:anim>
                                  </p:childTnLst>
                                </p:cTn>
                              </p:par>
                              <p:par>
                                <p:cTn id="29" presetID="2" presetClass="entr" presetSubtype="3" fill="hold" grpId="0" nodeType="withEffect">
                                  <p:stCondLst>
                                    <p:cond delay="0"/>
                                  </p:stCondLst>
                                  <p:childTnLst>
                                    <p:set>
                                      <p:cBhvr>
                                        <p:cTn id="30" dur="1" fill="hold">
                                          <p:stCondLst>
                                            <p:cond delay="0"/>
                                          </p:stCondLst>
                                        </p:cTn>
                                        <p:tgtEl>
                                          <p:spTgt spid="115715">
                                            <p:txEl>
                                              <p:pRg st="5" end="5"/>
                                            </p:txEl>
                                          </p:spTgt>
                                        </p:tgtEl>
                                        <p:attrNameLst>
                                          <p:attrName>style.visibility</p:attrName>
                                        </p:attrNameLst>
                                      </p:cBhvr>
                                      <p:to>
                                        <p:strVal val="visible"/>
                                      </p:to>
                                    </p:set>
                                    <p:anim calcmode="lin" valueType="num">
                                      <p:cBhvr additive="base">
                                        <p:cTn id="31" dur="500" fill="hold"/>
                                        <p:tgtEl>
                                          <p:spTgt spid="115715">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5715">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115715">
                                            <p:txEl>
                                              <p:pRg st="6" end="6"/>
                                            </p:txEl>
                                          </p:spTgt>
                                        </p:tgtEl>
                                        <p:attrNameLst>
                                          <p:attrName>style.visibility</p:attrName>
                                        </p:attrNameLst>
                                      </p:cBhvr>
                                      <p:to>
                                        <p:strVal val="visible"/>
                                      </p:to>
                                    </p:set>
                                    <p:anim calcmode="lin" valueType="num">
                                      <p:cBhvr additive="base">
                                        <p:cTn id="37" dur="500" fill="hold"/>
                                        <p:tgtEl>
                                          <p:spTgt spid="115715">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5715">
                                            <p:txEl>
                                              <p:pRg st="6" end="6"/>
                                            </p:txEl>
                                          </p:spTgt>
                                        </p:tgtEl>
                                        <p:attrNameLst>
                                          <p:attrName>ppt_y</p:attrName>
                                        </p:attrNameLst>
                                      </p:cBhvr>
                                      <p:tavLst>
                                        <p:tav tm="0">
                                          <p:val>
                                            <p:strVal val="0-#ppt_h/2"/>
                                          </p:val>
                                        </p:tav>
                                        <p:tav tm="100000">
                                          <p:val>
                                            <p:strVal val="#ppt_y"/>
                                          </p:val>
                                        </p:tav>
                                      </p:tavLst>
                                    </p:anim>
                                  </p:childTnLst>
                                </p:cTn>
                              </p:par>
                              <p:par>
                                <p:cTn id="39" presetID="2" presetClass="entr" presetSubtype="3" fill="hold" grpId="0" nodeType="withEffect">
                                  <p:stCondLst>
                                    <p:cond delay="0"/>
                                  </p:stCondLst>
                                  <p:childTnLst>
                                    <p:set>
                                      <p:cBhvr>
                                        <p:cTn id="40" dur="1" fill="hold">
                                          <p:stCondLst>
                                            <p:cond delay="0"/>
                                          </p:stCondLst>
                                        </p:cTn>
                                        <p:tgtEl>
                                          <p:spTgt spid="115715">
                                            <p:txEl>
                                              <p:pRg st="7" end="7"/>
                                            </p:txEl>
                                          </p:spTgt>
                                        </p:tgtEl>
                                        <p:attrNameLst>
                                          <p:attrName>style.visibility</p:attrName>
                                        </p:attrNameLst>
                                      </p:cBhvr>
                                      <p:to>
                                        <p:strVal val="visible"/>
                                      </p:to>
                                    </p:set>
                                    <p:anim calcmode="lin" valueType="num">
                                      <p:cBhvr additive="base">
                                        <p:cTn id="41" dur="500" fill="hold"/>
                                        <p:tgtEl>
                                          <p:spTgt spid="115715">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15715">
                                            <p:txEl>
                                              <p:pRg st="7" end="7"/>
                                            </p:txEl>
                                          </p:spTgt>
                                        </p:tgtEl>
                                        <p:attrNameLst>
                                          <p:attrName>ppt_y</p:attrName>
                                        </p:attrNameLst>
                                      </p:cBhvr>
                                      <p:tavLst>
                                        <p:tav tm="0">
                                          <p:val>
                                            <p:strVal val="0-#ppt_h/2"/>
                                          </p:val>
                                        </p:tav>
                                        <p:tav tm="100000">
                                          <p:val>
                                            <p:strVal val="#ppt_y"/>
                                          </p:val>
                                        </p:tav>
                                      </p:tavLst>
                                    </p:anim>
                                  </p:childTnLst>
                                </p:cTn>
                              </p:par>
                              <p:par>
                                <p:cTn id="43" presetID="2" presetClass="entr" presetSubtype="3" fill="hold" grpId="0" nodeType="withEffect">
                                  <p:stCondLst>
                                    <p:cond delay="0"/>
                                  </p:stCondLst>
                                  <p:childTnLst>
                                    <p:set>
                                      <p:cBhvr>
                                        <p:cTn id="44" dur="1" fill="hold">
                                          <p:stCondLst>
                                            <p:cond delay="0"/>
                                          </p:stCondLst>
                                        </p:cTn>
                                        <p:tgtEl>
                                          <p:spTgt spid="115715">
                                            <p:txEl>
                                              <p:pRg st="8" end="8"/>
                                            </p:txEl>
                                          </p:spTgt>
                                        </p:tgtEl>
                                        <p:attrNameLst>
                                          <p:attrName>style.visibility</p:attrName>
                                        </p:attrNameLst>
                                      </p:cBhvr>
                                      <p:to>
                                        <p:strVal val="visible"/>
                                      </p:to>
                                    </p:set>
                                    <p:anim calcmode="lin" valueType="num">
                                      <p:cBhvr additive="base">
                                        <p:cTn id="45" dur="500" fill="hold"/>
                                        <p:tgtEl>
                                          <p:spTgt spid="115715">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115715">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C79E7134-DA27-4B4B-B8B0-B2F9618E6AAE}" type="slidenum">
              <a:rPr lang="en-US"/>
              <a:pPr/>
              <a:t>23</a:t>
            </a:fld>
            <a:endParaRPr lang="en-US"/>
          </a:p>
        </p:txBody>
      </p:sp>
      <p:sp>
        <p:nvSpPr>
          <p:cNvPr id="116738" name="Rectangle 2"/>
          <p:cNvSpPr>
            <a:spLocks noGrp="1" noChangeArrowheads="1"/>
          </p:cNvSpPr>
          <p:nvPr>
            <p:ph type="title"/>
          </p:nvPr>
        </p:nvSpPr>
        <p:spPr>
          <a:xfrm>
            <a:off x="304800" y="381000"/>
            <a:ext cx="8610600" cy="1143000"/>
          </a:xfrm>
        </p:spPr>
        <p:txBody>
          <a:bodyPr/>
          <a:lstStyle/>
          <a:p>
            <a:r>
              <a:rPr lang="en-US" sz="4400">
                <a:latin typeface="Garamond" pitchFamily="18" charset="0"/>
              </a:rPr>
              <a:t>What are the other requirements for writing a program?</a:t>
            </a:r>
            <a:endParaRPr lang="en-US"/>
          </a:p>
        </p:txBody>
      </p:sp>
      <p:sp>
        <p:nvSpPr>
          <p:cNvPr id="116739" name="Rectangle 3"/>
          <p:cNvSpPr>
            <a:spLocks noGrp="1" noChangeArrowheads="1"/>
          </p:cNvSpPr>
          <p:nvPr>
            <p:ph type="body" idx="1"/>
          </p:nvPr>
        </p:nvSpPr>
        <p:spPr>
          <a:xfrm>
            <a:off x="533400" y="2209800"/>
            <a:ext cx="7467600" cy="3733800"/>
          </a:xfrm>
        </p:spPr>
        <p:txBody>
          <a:bodyPr/>
          <a:lstStyle/>
          <a:p>
            <a:r>
              <a:rPr lang="en-US" sz="3200"/>
              <a:t>Systems analysis and design</a:t>
            </a:r>
          </a:p>
          <a:p>
            <a:r>
              <a:rPr lang="en-US" sz="3200"/>
              <a:t>Systems development--Program logic</a:t>
            </a:r>
          </a:p>
          <a:p>
            <a:r>
              <a:rPr lang="en-US" sz="3200"/>
              <a:t>Software development</a:t>
            </a:r>
          </a:p>
          <a:p>
            <a:r>
              <a:rPr lang="en-US" sz="3200"/>
              <a:t>Compiling</a:t>
            </a:r>
          </a:p>
          <a:p>
            <a:r>
              <a:rPr lang="en-US" sz="3200"/>
              <a:t>Testing and debugging</a:t>
            </a:r>
          </a:p>
          <a:p>
            <a:r>
              <a:rPr lang="en-US" sz="3200"/>
              <a:t>Implementing</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checkerboard(across)">
                                      <p:cBhvr>
                                        <p:cTn id="7" dur="500"/>
                                        <p:tgtEl>
                                          <p:spTgt spid="1167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6739">
                                            <p:txEl>
                                              <p:pRg st="1" end="1"/>
                                            </p:txEl>
                                          </p:spTgt>
                                        </p:tgtEl>
                                        <p:attrNameLst>
                                          <p:attrName>style.visibility</p:attrName>
                                        </p:attrNameLst>
                                      </p:cBhvr>
                                      <p:to>
                                        <p:strVal val="visible"/>
                                      </p:to>
                                    </p:set>
                                    <p:animEffect transition="in" filter="checkerboard(across)">
                                      <p:cBhvr>
                                        <p:cTn id="12" dur="500"/>
                                        <p:tgtEl>
                                          <p:spTgt spid="1167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6739">
                                            <p:txEl>
                                              <p:pRg st="2" end="2"/>
                                            </p:txEl>
                                          </p:spTgt>
                                        </p:tgtEl>
                                        <p:attrNameLst>
                                          <p:attrName>style.visibility</p:attrName>
                                        </p:attrNameLst>
                                      </p:cBhvr>
                                      <p:to>
                                        <p:strVal val="visible"/>
                                      </p:to>
                                    </p:set>
                                    <p:animEffect transition="in" filter="checkerboard(across)">
                                      <p:cBhvr>
                                        <p:cTn id="17" dur="500"/>
                                        <p:tgtEl>
                                          <p:spTgt spid="1167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6739">
                                            <p:txEl>
                                              <p:pRg st="3" end="3"/>
                                            </p:txEl>
                                          </p:spTgt>
                                        </p:tgtEl>
                                        <p:attrNameLst>
                                          <p:attrName>style.visibility</p:attrName>
                                        </p:attrNameLst>
                                      </p:cBhvr>
                                      <p:to>
                                        <p:strVal val="visible"/>
                                      </p:to>
                                    </p:set>
                                    <p:animEffect transition="in" filter="checkerboard(across)">
                                      <p:cBhvr>
                                        <p:cTn id="22" dur="500"/>
                                        <p:tgtEl>
                                          <p:spTgt spid="1167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6739">
                                            <p:txEl>
                                              <p:pRg st="4" end="4"/>
                                            </p:txEl>
                                          </p:spTgt>
                                        </p:tgtEl>
                                        <p:attrNameLst>
                                          <p:attrName>style.visibility</p:attrName>
                                        </p:attrNameLst>
                                      </p:cBhvr>
                                      <p:to>
                                        <p:strVal val="visible"/>
                                      </p:to>
                                    </p:set>
                                    <p:animEffect transition="in" filter="checkerboard(across)">
                                      <p:cBhvr>
                                        <p:cTn id="27" dur="500"/>
                                        <p:tgtEl>
                                          <p:spTgt spid="1167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6739">
                                            <p:txEl>
                                              <p:pRg st="5" end="5"/>
                                            </p:txEl>
                                          </p:spTgt>
                                        </p:tgtEl>
                                        <p:attrNameLst>
                                          <p:attrName>style.visibility</p:attrName>
                                        </p:attrNameLst>
                                      </p:cBhvr>
                                      <p:to>
                                        <p:strVal val="visible"/>
                                      </p:to>
                                    </p:set>
                                    <p:animEffect transition="in" filter="checkerboard(across)">
                                      <p:cBhvr>
                                        <p:cTn id="32" dur="500"/>
                                        <p:tgtEl>
                                          <p:spTgt spid="1167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A7DF4D5E-B536-4A9A-99BC-856FBA2CB083}" type="slidenum">
              <a:rPr lang="en-US"/>
              <a:pPr/>
              <a:t>24</a:t>
            </a:fld>
            <a:endParaRPr lang="en-US"/>
          </a:p>
        </p:txBody>
      </p:sp>
      <p:sp>
        <p:nvSpPr>
          <p:cNvPr id="118786" name="Rectangle 2"/>
          <p:cNvSpPr>
            <a:spLocks noGrp="1" noChangeArrowheads="1"/>
          </p:cNvSpPr>
          <p:nvPr>
            <p:ph type="title"/>
          </p:nvPr>
        </p:nvSpPr>
        <p:spPr>
          <a:xfrm>
            <a:off x="609600" y="304800"/>
            <a:ext cx="7924800" cy="1143000"/>
          </a:xfrm>
        </p:spPr>
        <p:txBody>
          <a:bodyPr/>
          <a:lstStyle/>
          <a:p>
            <a:r>
              <a:rPr lang="en-US" sz="4400">
                <a:latin typeface="Garamond" pitchFamily="18" charset="0"/>
              </a:rPr>
              <a:t>What are some problems in writing/using software?</a:t>
            </a:r>
            <a:endParaRPr lang="en-US"/>
          </a:p>
        </p:txBody>
      </p:sp>
      <p:sp>
        <p:nvSpPr>
          <p:cNvPr id="118787" name="Rectangle 3"/>
          <p:cNvSpPr>
            <a:spLocks noGrp="1" noChangeArrowheads="1"/>
          </p:cNvSpPr>
          <p:nvPr>
            <p:ph type="body" idx="1"/>
          </p:nvPr>
        </p:nvSpPr>
        <p:spPr>
          <a:xfrm>
            <a:off x="304800" y="1600200"/>
            <a:ext cx="8458200" cy="4724400"/>
          </a:xfrm>
        </p:spPr>
        <p:txBody>
          <a:bodyPr/>
          <a:lstStyle/>
          <a:p>
            <a:pPr>
              <a:lnSpc>
                <a:spcPct val="80000"/>
              </a:lnSpc>
            </a:pPr>
            <a:r>
              <a:rPr lang="en-US" sz="3200"/>
              <a:t>Programming languages are usually in English. Applications usually use the English language and the Roman alphabet. Problems arise when the user is non-English and/or is using non-Roman script.</a:t>
            </a:r>
          </a:p>
          <a:p>
            <a:pPr>
              <a:lnSpc>
                <a:spcPct val="80000"/>
              </a:lnSpc>
            </a:pPr>
            <a:r>
              <a:rPr lang="en-US" sz="3200"/>
              <a:t>Computers use character sets stored in binary codes </a:t>
            </a:r>
            <a:endParaRPr lang="en-US" sz="3200" b="1" u="sng"/>
          </a:p>
          <a:p>
            <a:pPr>
              <a:lnSpc>
                <a:spcPct val="80000"/>
              </a:lnSpc>
            </a:pPr>
            <a:r>
              <a:rPr lang="en-US" sz="3200"/>
              <a:t>Different scripts use different character sets.</a:t>
            </a:r>
          </a:p>
          <a:p>
            <a:pPr>
              <a:lnSpc>
                <a:spcPct val="80000"/>
              </a:lnSpc>
            </a:pPr>
            <a:r>
              <a:rPr lang="en-US" sz="3200"/>
              <a:t>Computers must know which writing system/character set they are dealing with.</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checkerboard(down)">
                                      <p:cBhvr>
                                        <p:cTn id="7" dur="500"/>
                                        <p:tgtEl>
                                          <p:spTgt spid="118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118787">
                                            <p:txEl>
                                              <p:pRg st="1" end="1"/>
                                            </p:txEl>
                                          </p:spTgt>
                                        </p:tgtEl>
                                        <p:attrNameLst>
                                          <p:attrName>style.visibility</p:attrName>
                                        </p:attrNameLst>
                                      </p:cBhvr>
                                      <p:to>
                                        <p:strVal val="visible"/>
                                      </p:to>
                                    </p:set>
                                    <p:animEffect transition="in" filter="checkerboard(down)">
                                      <p:cBhvr>
                                        <p:cTn id="12" dur="500"/>
                                        <p:tgtEl>
                                          <p:spTgt spid="1187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118787">
                                            <p:txEl>
                                              <p:pRg st="2" end="2"/>
                                            </p:txEl>
                                          </p:spTgt>
                                        </p:tgtEl>
                                        <p:attrNameLst>
                                          <p:attrName>style.visibility</p:attrName>
                                        </p:attrNameLst>
                                      </p:cBhvr>
                                      <p:to>
                                        <p:strVal val="visible"/>
                                      </p:to>
                                    </p:set>
                                    <p:animEffect transition="in" filter="checkerboard(down)">
                                      <p:cBhvr>
                                        <p:cTn id="17" dur="500"/>
                                        <p:tgtEl>
                                          <p:spTgt spid="1187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5" fill="hold" grpId="0" nodeType="clickEffect">
                                  <p:stCondLst>
                                    <p:cond delay="0"/>
                                  </p:stCondLst>
                                  <p:childTnLst>
                                    <p:set>
                                      <p:cBhvr>
                                        <p:cTn id="21" dur="1" fill="hold">
                                          <p:stCondLst>
                                            <p:cond delay="0"/>
                                          </p:stCondLst>
                                        </p:cTn>
                                        <p:tgtEl>
                                          <p:spTgt spid="118787">
                                            <p:txEl>
                                              <p:pRg st="3" end="3"/>
                                            </p:txEl>
                                          </p:spTgt>
                                        </p:tgtEl>
                                        <p:attrNameLst>
                                          <p:attrName>style.visibility</p:attrName>
                                        </p:attrNameLst>
                                      </p:cBhvr>
                                      <p:to>
                                        <p:strVal val="visible"/>
                                      </p:to>
                                    </p:set>
                                    <p:animEffect transition="in" filter="checkerboard(down)">
                                      <p:cBhvr>
                                        <p:cTn id="22" dur="500"/>
                                        <p:tgtEl>
                                          <p:spTgt spid="1187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C6266C3E-D5D4-4B6E-B192-8781C3DAC334}" type="slidenum">
              <a:rPr lang="en-US"/>
              <a:pPr/>
              <a:t>25</a:t>
            </a:fld>
            <a:endParaRPr lang="en-US"/>
          </a:p>
        </p:txBody>
      </p:sp>
      <p:sp>
        <p:nvSpPr>
          <p:cNvPr id="119810" name="Rectangle 2"/>
          <p:cNvSpPr>
            <a:spLocks noGrp="1" noChangeArrowheads="1"/>
          </p:cNvSpPr>
          <p:nvPr>
            <p:ph type="title"/>
          </p:nvPr>
        </p:nvSpPr>
        <p:spPr>
          <a:xfrm>
            <a:off x="609600" y="609600"/>
            <a:ext cx="7924800" cy="1143000"/>
          </a:xfrm>
        </p:spPr>
        <p:txBody>
          <a:bodyPr/>
          <a:lstStyle/>
          <a:p>
            <a:r>
              <a:rPr lang="en-US" sz="4400">
                <a:latin typeface="Garamond" pitchFamily="18" charset="0"/>
              </a:rPr>
              <a:t>What are some problems caused by different characters sets?</a:t>
            </a:r>
            <a:endParaRPr lang="en-US"/>
          </a:p>
        </p:txBody>
      </p:sp>
      <p:sp>
        <p:nvSpPr>
          <p:cNvPr id="119811" name="Rectangle 3"/>
          <p:cNvSpPr>
            <a:spLocks noGrp="1" noChangeArrowheads="1"/>
          </p:cNvSpPr>
          <p:nvPr>
            <p:ph type="body" idx="1"/>
          </p:nvPr>
        </p:nvSpPr>
        <p:spPr>
          <a:xfrm>
            <a:off x="1676400" y="2286000"/>
            <a:ext cx="5867400" cy="2438400"/>
          </a:xfrm>
        </p:spPr>
        <p:txBody>
          <a:bodyPr/>
          <a:lstStyle/>
          <a:p>
            <a:r>
              <a:rPr lang="en-US" sz="3200"/>
              <a:t>inputting data</a:t>
            </a:r>
          </a:p>
          <a:p>
            <a:r>
              <a:rPr lang="en-US" sz="3200"/>
              <a:t>outputting data</a:t>
            </a:r>
          </a:p>
          <a:p>
            <a:r>
              <a:rPr lang="en-US" sz="3200"/>
              <a:t>finding data</a:t>
            </a:r>
          </a:p>
          <a:p>
            <a:r>
              <a:rPr lang="en-US" sz="3200"/>
              <a:t>displaying information</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 calcmode="lin" valueType="num">
                                      <p:cBhvr additive="base">
                                        <p:cTn id="7" dur="500" fill="hold"/>
                                        <p:tgtEl>
                                          <p:spTgt spid="1198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98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9811">
                                            <p:txEl>
                                              <p:pRg st="1" end="1"/>
                                            </p:txEl>
                                          </p:spTgt>
                                        </p:tgtEl>
                                        <p:attrNameLst>
                                          <p:attrName>style.visibility</p:attrName>
                                        </p:attrNameLst>
                                      </p:cBhvr>
                                      <p:to>
                                        <p:strVal val="visible"/>
                                      </p:to>
                                    </p:set>
                                    <p:anim calcmode="lin" valueType="num">
                                      <p:cBhvr additive="base">
                                        <p:cTn id="13" dur="500" fill="hold"/>
                                        <p:tgtEl>
                                          <p:spTgt spid="1198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98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9811">
                                            <p:txEl>
                                              <p:pRg st="2" end="2"/>
                                            </p:txEl>
                                          </p:spTgt>
                                        </p:tgtEl>
                                        <p:attrNameLst>
                                          <p:attrName>style.visibility</p:attrName>
                                        </p:attrNameLst>
                                      </p:cBhvr>
                                      <p:to>
                                        <p:strVal val="visible"/>
                                      </p:to>
                                    </p:set>
                                    <p:anim calcmode="lin" valueType="num">
                                      <p:cBhvr additive="base">
                                        <p:cTn id="19" dur="500" fill="hold"/>
                                        <p:tgtEl>
                                          <p:spTgt spid="1198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98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9811">
                                            <p:txEl>
                                              <p:pRg st="3" end="3"/>
                                            </p:txEl>
                                          </p:spTgt>
                                        </p:tgtEl>
                                        <p:attrNameLst>
                                          <p:attrName>style.visibility</p:attrName>
                                        </p:attrNameLst>
                                      </p:cBhvr>
                                      <p:to>
                                        <p:strVal val="visible"/>
                                      </p:to>
                                    </p:set>
                                    <p:anim calcmode="lin" valueType="num">
                                      <p:cBhvr additive="base">
                                        <p:cTn id="25" dur="500" fill="hold"/>
                                        <p:tgtEl>
                                          <p:spTgt spid="1198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98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79F245DC-8AB2-4FDE-9466-6D2D046A3ADD}" type="slidenum">
              <a:rPr lang="en-US"/>
              <a:pPr/>
              <a:t>26</a:t>
            </a:fld>
            <a:endParaRPr lang="en-US"/>
          </a:p>
        </p:txBody>
      </p:sp>
      <p:sp>
        <p:nvSpPr>
          <p:cNvPr id="120834" name="Rectangle 2"/>
          <p:cNvSpPr>
            <a:spLocks noGrp="1" noChangeArrowheads="1"/>
          </p:cNvSpPr>
          <p:nvPr>
            <p:ph type="title"/>
          </p:nvPr>
        </p:nvSpPr>
        <p:spPr>
          <a:xfrm>
            <a:off x="76200" y="457200"/>
            <a:ext cx="8915400" cy="1143000"/>
          </a:xfrm>
        </p:spPr>
        <p:txBody>
          <a:bodyPr/>
          <a:lstStyle/>
          <a:p>
            <a:r>
              <a:rPr lang="en-US" sz="4400">
                <a:latin typeface="Garamond" pitchFamily="18" charset="0"/>
              </a:rPr>
              <a:t>What is a possible solution in dealing with different character sets?</a:t>
            </a:r>
            <a:endParaRPr lang="en-US"/>
          </a:p>
        </p:txBody>
      </p:sp>
      <p:sp>
        <p:nvSpPr>
          <p:cNvPr id="120835" name="Rectangle 3"/>
          <p:cNvSpPr>
            <a:spLocks noGrp="1" noChangeArrowheads="1"/>
          </p:cNvSpPr>
          <p:nvPr>
            <p:ph type="body" idx="1"/>
          </p:nvPr>
        </p:nvSpPr>
        <p:spPr>
          <a:xfrm>
            <a:off x="723900" y="2286000"/>
            <a:ext cx="7696200" cy="3276600"/>
          </a:xfrm>
        </p:spPr>
        <p:txBody>
          <a:bodyPr/>
          <a:lstStyle/>
          <a:p>
            <a:pPr>
              <a:lnSpc>
                <a:spcPct val="90000"/>
              </a:lnSpc>
            </a:pPr>
            <a:r>
              <a:rPr lang="en-US" sz="3200"/>
              <a:t>Use of Unicode--a huge character set to include all the world’s writing systems</a:t>
            </a:r>
          </a:p>
          <a:p>
            <a:pPr>
              <a:lnSpc>
                <a:spcPct val="90000"/>
              </a:lnSpc>
            </a:pPr>
            <a:r>
              <a:rPr lang="en-US" sz="3200"/>
              <a:t>Development of different character sets for different languages such as the ones developed by the Japanese and the Chinese.</a:t>
            </a:r>
            <a:endParaRPr lang="en-US" sz="3200" b="1"/>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blinds(vertical)">
                                      <p:cBhvr>
                                        <p:cTn id="7" dur="500"/>
                                        <p:tgtEl>
                                          <p:spTgt spid="1208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Effect transition="in" filter="blinds(vertical)">
                                      <p:cBhvr>
                                        <p:cTn id="12" dur="500"/>
                                        <p:tgtEl>
                                          <p:spTgt spid="1208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0B597F66-E350-40E0-9738-E557C679E6C8}" type="slidenum">
              <a:rPr lang="en-US"/>
              <a:pPr/>
              <a:t>27</a:t>
            </a:fld>
            <a:endParaRPr lang="en-US"/>
          </a:p>
        </p:txBody>
      </p:sp>
      <p:sp>
        <p:nvSpPr>
          <p:cNvPr id="122884" name="Rectangle 4"/>
          <p:cNvSpPr>
            <a:spLocks noGrp="1" noChangeArrowheads="1"/>
          </p:cNvSpPr>
          <p:nvPr>
            <p:ph type="title"/>
          </p:nvPr>
        </p:nvSpPr>
        <p:spPr>
          <a:xfrm>
            <a:off x="533400" y="609600"/>
            <a:ext cx="8001000" cy="1143000"/>
          </a:xfrm>
          <a:noFill/>
          <a:ln/>
        </p:spPr>
        <p:txBody>
          <a:bodyPr lIns="90488" tIns="44450" rIns="90488" bIns="44450" anchor="t"/>
          <a:lstStyle/>
          <a:p>
            <a:r>
              <a:rPr lang="en-US" sz="4400">
                <a:latin typeface="Garamond" pitchFamily="18" charset="0"/>
              </a:rPr>
              <a:t>What are some future trends in software development?</a:t>
            </a:r>
            <a:endParaRPr lang="en-US" sz="6000" b="0" i="1">
              <a:latin typeface="Footlight MT Light" pitchFamily="18" charset="0"/>
            </a:endParaRPr>
          </a:p>
        </p:txBody>
      </p:sp>
      <p:sp>
        <p:nvSpPr>
          <p:cNvPr id="122885" name="Rectangle 5"/>
          <p:cNvSpPr>
            <a:spLocks noGrp="1" noChangeArrowheads="1"/>
          </p:cNvSpPr>
          <p:nvPr>
            <p:ph type="body" idx="1"/>
          </p:nvPr>
        </p:nvSpPr>
        <p:spPr>
          <a:xfrm>
            <a:off x="228600" y="1905000"/>
            <a:ext cx="8686800" cy="3505200"/>
          </a:xfrm>
          <a:noFill/>
          <a:ln/>
        </p:spPr>
        <p:txBody>
          <a:bodyPr lIns="90488" tIns="44450" rIns="90488" bIns="44450"/>
          <a:lstStyle/>
          <a:p>
            <a:r>
              <a:rPr lang="en-US" sz="3200"/>
              <a:t>More user friendly</a:t>
            </a:r>
          </a:p>
          <a:p>
            <a:r>
              <a:rPr lang="en-US" sz="3200"/>
              <a:t>Bigger in size because of more sophistication</a:t>
            </a:r>
          </a:p>
          <a:p>
            <a:r>
              <a:rPr lang="en-US" sz="3200"/>
              <a:t>More customized</a:t>
            </a:r>
          </a:p>
          <a:p>
            <a:r>
              <a:rPr lang="en-US" sz="3200"/>
              <a:t>More Web enabled</a:t>
            </a:r>
          </a:p>
          <a:p>
            <a:r>
              <a:rPr lang="en-US" sz="3200"/>
              <a:t>More open</a:t>
            </a:r>
          </a:p>
          <a:p>
            <a:r>
              <a:rPr lang="en-US" sz="3200"/>
              <a:t>More sophisticated programming languages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885">
                                            <p:txEl>
                                              <p:pRg st="0" end="0"/>
                                            </p:txEl>
                                          </p:spTgt>
                                        </p:tgtEl>
                                        <p:attrNameLst>
                                          <p:attrName>style.visibility</p:attrName>
                                        </p:attrNameLst>
                                      </p:cBhvr>
                                      <p:to>
                                        <p:strVal val="visible"/>
                                      </p:to>
                                    </p:set>
                                    <p:animEffect transition="in" filter="strips(downRight)">
                                      <p:cBhvr>
                                        <p:cTn id="7" dur="500"/>
                                        <p:tgtEl>
                                          <p:spTgt spid="1228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885">
                                            <p:txEl>
                                              <p:pRg st="1" end="1"/>
                                            </p:txEl>
                                          </p:spTgt>
                                        </p:tgtEl>
                                        <p:attrNameLst>
                                          <p:attrName>style.visibility</p:attrName>
                                        </p:attrNameLst>
                                      </p:cBhvr>
                                      <p:to>
                                        <p:strVal val="visible"/>
                                      </p:to>
                                    </p:set>
                                    <p:animEffect transition="in" filter="strips(downRight)">
                                      <p:cBhvr>
                                        <p:cTn id="12" dur="500"/>
                                        <p:tgtEl>
                                          <p:spTgt spid="1228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2885">
                                            <p:txEl>
                                              <p:pRg st="2" end="2"/>
                                            </p:txEl>
                                          </p:spTgt>
                                        </p:tgtEl>
                                        <p:attrNameLst>
                                          <p:attrName>style.visibility</p:attrName>
                                        </p:attrNameLst>
                                      </p:cBhvr>
                                      <p:to>
                                        <p:strVal val="visible"/>
                                      </p:to>
                                    </p:set>
                                    <p:animEffect transition="in" filter="strips(downRight)">
                                      <p:cBhvr>
                                        <p:cTn id="17" dur="500"/>
                                        <p:tgtEl>
                                          <p:spTgt spid="1228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22885">
                                            <p:txEl>
                                              <p:pRg st="3" end="3"/>
                                            </p:txEl>
                                          </p:spTgt>
                                        </p:tgtEl>
                                        <p:attrNameLst>
                                          <p:attrName>style.visibility</p:attrName>
                                        </p:attrNameLst>
                                      </p:cBhvr>
                                      <p:to>
                                        <p:strVal val="visible"/>
                                      </p:to>
                                    </p:set>
                                    <p:animEffect transition="in" filter="strips(downRight)">
                                      <p:cBhvr>
                                        <p:cTn id="22" dur="500"/>
                                        <p:tgtEl>
                                          <p:spTgt spid="1228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22885">
                                            <p:txEl>
                                              <p:pRg st="4" end="4"/>
                                            </p:txEl>
                                          </p:spTgt>
                                        </p:tgtEl>
                                        <p:attrNameLst>
                                          <p:attrName>style.visibility</p:attrName>
                                        </p:attrNameLst>
                                      </p:cBhvr>
                                      <p:to>
                                        <p:strVal val="visible"/>
                                      </p:to>
                                    </p:set>
                                    <p:animEffect transition="in" filter="strips(downRight)">
                                      <p:cBhvr>
                                        <p:cTn id="27" dur="500"/>
                                        <p:tgtEl>
                                          <p:spTgt spid="12288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22885">
                                            <p:txEl>
                                              <p:pRg st="5" end="5"/>
                                            </p:txEl>
                                          </p:spTgt>
                                        </p:tgtEl>
                                        <p:attrNameLst>
                                          <p:attrName>style.visibility</p:attrName>
                                        </p:attrNameLst>
                                      </p:cBhvr>
                                      <p:to>
                                        <p:strVal val="visible"/>
                                      </p:to>
                                    </p:set>
                                    <p:animEffect transition="in" filter="strips(downRight)">
                                      <p:cBhvr>
                                        <p:cTn id="32" dur="500"/>
                                        <p:tgtEl>
                                          <p:spTgt spid="12288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4DF57A18-224A-4F24-9F4E-44549092EC9D}" type="slidenum">
              <a:rPr lang="en-US"/>
              <a:pPr/>
              <a:t>3</a:t>
            </a:fld>
            <a:endParaRPr lang="en-US"/>
          </a:p>
        </p:txBody>
      </p:sp>
      <p:sp>
        <p:nvSpPr>
          <p:cNvPr id="125954" name="Rectangle 1026"/>
          <p:cNvSpPr>
            <a:spLocks noGrp="1" noChangeArrowheads="1"/>
          </p:cNvSpPr>
          <p:nvPr>
            <p:ph type="title"/>
          </p:nvPr>
        </p:nvSpPr>
        <p:spPr>
          <a:xfrm>
            <a:off x="1066800" y="685800"/>
            <a:ext cx="4343400" cy="685800"/>
          </a:xfrm>
        </p:spPr>
        <p:txBody>
          <a:bodyPr/>
          <a:lstStyle/>
          <a:p>
            <a:r>
              <a:rPr lang="en-US" sz="4400">
                <a:latin typeface="Garamond" pitchFamily="18" charset="0"/>
              </a:rPr>
              <a:t>Scope</a:t>
            </a:r>
            <a:endParaRPr lang="en-US"/>
          </a:p>
        </p:txBody>
      </p:sp>
      <p:sp>
        <p:nvSpPr>
          <p:cNvPr id="125955" name="Rectangle 1027"/>
          <p:cNvSpPr>
            <a:spLocks noGrp="1" noChangeArrowheads="1"/>
          </p:cNvSpPr>
          <p:nvPr>
            <p:ph type="body" idx="1"/>
          </p:nvPr>
        </p:nvSpPr>
        <p:spPr>
          <a:xfrm>
            <a:off x="990600" y="1524000"/>
            <a:ext cx="7239000" cy="4495800"/>
          </a:xfrm>
        </p:spPr>
        <p:txBody>
          <a:bodyPr/>
          <a:lstStyle/>
          <a:p>
            <a:pPr algn="just">
              <a:lnSpc>
                <a:spcPct val="90000"/>
              </a:lnSpc>
            </a:pPr>
            <a:r>
              <a:rPr kumimoji="0" lang="en-US" sz="3200"/>
              <a:t>What is software?</a:t>
            </a:r>
          </a:p>
          <a:p>
            <a:pPr algn="just">
              <a:lnSpc>
                <a:spcPct val="90000"/>
              </a:lnSpc>
            </a:pPr>
            <a:r>
              <a:rPr kumimoji="0" lang="en-US" sz="3200"/>
              <a:t>What are the two kinds of software?</a:t>
            </a:r>
          </a:p>
          <a:p>
            <a:pPr algn="just">
              <a:lnSpc>
                <a:spcPct val="90000"/>
              </a:lnSpc>
            </a:pPr>
            <a:r>
              <a:rPr kumimoji="0" lang="en-US" sz="3200"/>
              <a:t>What is programming?</a:t>
            </a:r>
          </a:p>
          <a:p>
            <a:pPr algn="just">
              <a:lnSpc>
                <a:spcPct val="90000"/>
              </a:lnSpc>
            </a:pPr>
            <a:r>
              <a:rPr kumimoji="0" lang="en-US" sz="3200"/>
              <a:t>What are viruses and how do you deal with them?</a:t>
            </a:r>
          </a:p>
          <a:p>
            <a:pPr algn="just">
              <a:lnSpc>
                <a:spcPct val="90000"/>
              </a:lnSpc>
            </a:pPr>
            <a:r>
              <a:rPr kumimoji="0" lang="en-US" sz="3200"/>
              <a:t>How do computers respond to different character sets?</a:t>
            </a:r>
          </a:p>
          <a:p>
            <a:pPr>
              <a:lnSpc>
                <a:spcPct val="90000"/>
              </a:lnSpc>
            </a:pPr>
            <a:r>
              <a:rPr kumimoji="0" lang="en-US" sz="3200"/>
              <a:t>What are some general trends in  software development? </a:t>
            </a: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25954"/>
                                        </p:tgtEl>
                                        <p:attrNameLst>
                                          <p:attrName>style.visibility</p:attrName>
                                        </p:attrNameLst>
                                      </p:cBhvr>
                                      <p:to>
                                        <p:strVal val="visible"/>
                                      </p:to>
                                    </p:set>
                                    <p:animEffect transition="in" filter="checkerboard(across)">
                                      <p:cBhvr>
                                        <p:cTn id="7" dur="500"/>
                                        <p:tgtEl>
                                          <p:spTgt spid="12595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2" fill="hold" grpId="0" nodeType="clickEffect">
                                  <p:stCondLst>
                                    <p:cond delay="0"/>
                                  </p:stCondLst>
                                  <p:childTnLst>
                                    <p:set>
                                      <p:cBhvr>
                                        <p:cTn id="11" dur="1" fill="hold">
                                          <p:stCondLst>
                                            <p:cond delay="0"/>
                                          </p:stCondLst>
                                        </p:cTn>
                                        <p:tgtEl>
                                          <p:spTgt spid="125955">
                                            <p:txEl>
                                              <p:pRg st="0" end="0"/>
                                            </p:txEl>
                                          </p:spTgt>
                                        </p:tgtEl>
                                        <p:attrNameLst>
                                          <p:attrName>style.visibility</p:attrName>
                                        </p:attrNameLst>
                                      </p:cBhvr>
                                      <p:to>
                                        <p:strVal val="visible"/>
                                      </p:to>
                                    </p:set>
                                    <p:anim calcmode="lin" valueType="num">
                                      <p:cBhvr additive="base">
                                        <p:cTn id="12" dur="500" fill="hold"/>
                                        <p:tgtEl>
                                          <p:spTgt spid="12595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259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2" fill="hold" grpId="0" nodeType="clickEffect">
                                  <p:stCondLst>
                                    <p:cond delay="0"/>
                                  </p:stCondLst>
                                  <p:childTnLst>
                                    <p:set>
                                      <p:cBhvr>
                                        <p:cTn id="17" dur="1" fill="hold">
                                          <p:stCondLst>
                                            <p:cond delay="0"/>
                                          </p:stCondLst>
                                        </p:cTn>
                                        <p:tgtEl>
                                          <p:spTgt spid="125955">
                                            <p:txEl>
                                              <p:pRg st="1" end="1"/>
                                            </p:txEl>
                                          </p:spTgt>
                                        </p:tgtEl>
                                        <p:attrNameLst>
                                          <p:attrName>style.visibility</p:attrName>
                                        </p:attrNameLst>
                                      </p:cBhvr>
                                      <p:to>
                                        <p:strVal val="visible"/>
                                      </p:to>
                                    </p:set>
                                    <p:anim calcmode="lin" valueType="num">
                                      <p:cBhvr additive="base">
                                        <p:cTn id="18" dur="500" fill="hold"/>
                                        <p:tgtEl>
                                          <p:spTgt spid="125955">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1259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12" fill="hold" grpId="0" nodeType="clickEffect">
                                  <p:stCondLst>
                                    <p:cond delay="0"/>
                                  </p:stCondLst>
                                  <p:childTnLst>
                                    <p:set>
                                      <p:cBhvr>
                                        <p:cTn id="23" dur="1" fill="hold">
                                          <p:stCondLst>
                                            <p:cond delay="0"/>
                                          </p:stCondLst>
                                        </p:cTn>
                                        <p:tgtEl>
                                          <p:spTgt spid="125955">
                                            <p:txEl>
                                              <p:pRg st="2" end="2"/>
                                            </p:txEl>
                                          </p:spTgt>
                                        </p:tgtEl>
                                        <p:attrNameLst>
                                          <p:attrName>style.visibility</p:attrName>
                                        </p:attrNameLst>
                                      </p:cBhvr>
                                      <p:to>
                                        <p:strVal val="visible"/>
                                      </p:to>
                                    </p:set>
                                    <p:anim calcmode="lin" valueType="num">
                                      <p:cBhvr additive="base">
                                        <p:cTn id="24" dur="500" fill="hold"/>
                                        <p:tgtEl>
                                          <p:spTgt spid="125955">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259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12" fill="hold" grpId="0" nodeType="clickEffect">
                                  <p:stCondLst>
                                    <p:cond delay="0"/>
                                  </p:stCondLst>
                                  <p:childTnLst>
                                    <p:set>
                                      <p:cBhvr>
                                        <p:cTn id="29" dur="1" fill="hold">
                                          <p:stCondLst>
                                            <p:cond delay="0"/>
                                          </p:stCondLst>
                                        </p:cTn>
                                        <p:tgtEl>
                                          <p:spTgt spid="125955">
                                            <p:txEl>
                                              <p:pRg st="3" end="3"/>
                                            </p:txEl>
                                          </p:spTgt>
                                        </p:tgtEl>
                                        <p:attrNameLst>
                                          <p:attrName>style.visibility</p:attrName>
                                        </p:attrNameLst>
                                      </p:cBhvr>
                                      <p:to>
                                        <p:strVal val="visible"/>
                                      </p:to>
                                    </p:set>
                                    <p:anim calcmode="lin" valueType="num">
                                      <p:cBhvr additive="base">
                                        <p:cTn id="30" dur="500" fill="hold"/>
                                        <p:tgtEl>
                                          <p:spTgt spid="125955">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1259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12" fill="hold" grpId="0" nodeType="clickEffect">
                                  <p:stCondLst>
                                    <p:cond delay="0"/>
                                  </p:stCondLst>
                                  <p:childTnLst>
                                    <p:set>
                                      <p:cBhvr>
                                        <p:cTn id="35" dur="1" fill="hold">
                                          <p:stCondLst>
                                            <p:cond delay="0"/>
                                          </p:stCondLst>
                                        </p:cTn>
                                        <p:tgtEl>
                                          <p:spTgt spid="125955">
                                            <p:txEl>
                                              <p:pRg st="4" end="4"/>
                                            </p:txEl>
                                          </p:spTgt>
                                        </p:tgtEl>
                                        <p:attrNameLst>
                                          <p:attrName>style.visibility</p:attrName>
                                        </p:attrNameLst>
                                      </p:cBhvr>
                                      <p:to>
                                        <p:strVal val="visible"/>
                                      </p:to>
                                    </p:set>
                                    <p:anim calcmode="lin" valueType="num">
                                      <p:cBhvr additive="base">
                                        <p:cTn id="36" dur="500" fill="hold"/>
                                        <p:tgtEl>
                                          <p:spTgt spid="125955">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1259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12" fill="hold" grpId="0" nodeType="clickEffect">
                                  <p:stCondLst>
                                    <p:cond delay="0"/>
                                  </p:stCondLst>
                                  <p:childTnLst>
                                    <p:set>
                                      <p:cBhvr>
                                        <p:cTn id="41" dur="1" fill="hold">
                                          <p:stCondLst>
                                            <p:cond delay="0"/>
                                          </p:stCondLst>
                                        </p:cTn>
                                        <p:tgtEl>
                                          <p:spTgt spid="125955">
                                            <p:txEl>
                                              <p:pRg st="5" end="5"/>
                                            </p:txEl>
                                          </p:spTgt>
                                        </p:tgtEl>
                                        <p:attrNameLst>
                                          <p:attrName>style.visibility</p:attrName>
                                        </p:attrNameLst>
                                      </p:cBhvr>
                                      <p:to>
                                        <p:strVal val="visible"/>
                                      </p:to>
                                    </p:set>
                                    <p:anim calcmode="lin" valueType="num">
                                      <p:cBhvr additive="base">
                                        <p:cTn id="42" dur="500" fill="hold"/>
                                        <p:tgtEl>
                                          <p:spTgt spid="125955">
                                            <p:txEl>
                                              <p:pRg st="5" end="5"/>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1259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autoUpdateAnimBg="0"/>
      <p:bldP spid="12595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56B03608-7E4C-4A28-B35B-5E50FAD9172B}" type="slidenum">
              <a:rPr lang="en-US"/>
              <a:pPr/>
              <a:t>4</a:t>
            </a:fld>
            <a:endParaRPr lang="en-US"/>
          </a:p>
        </p:txBody>
      </p:sp>
      <p:sp>
        <p:nvSpPr>
          <p:cNvPr id="124930" name="Rectangle 1026"/>
          <p:cNvSpPr>
            <a:spLocks noGrp="1" noChangeArrowheads="1"/>
          </p:cNvSpPr>
          <p:nvPr>
            <p:ph type="title"/>
          </p:nvPr>
        </p:nvSpPr>
        <p:spPr>
          <a:xfrm>
            <a:off x="838200" y="457200"/>
            <a:ext cx="5943600" cy="762000"/>
          </a:xfrm>
        </p:spPr>
        <p:txBody>
          <a:bodyPr/>
          <a:lstStyle/>
          <a:p>
            <a:r>
              <a:rPr lang="en-US" sz="4400">
                <a:latin typeface="Garamond" pitchFamily="18" charset="0"/>
              </a:rPr>
              <a:t>Learning outcomes</a:t>
            </a:r>
            <a:endParaRPr lang="en-US"/>
          </a:p>
        </p:txBody>
      </p:sp>
      <p:sp>
        <p:nvSpPr>
          <p:cNvPr id="124931" name="Rectangle 1027"/>
          <p:cNvSpPr>
            <a:spLocks noGrp="1" noChangeArrowheads="1"/>
          </p:cNvSpPr>
          <p:nvPr>
            <p:ph type="body" idx="1"/>
          </p:nvPr>
        </p:nvSpPr>
        <p:spPr>
          <a:xfrm>
            <a:off x="800100" y="1676400"/>
            <a:ext cx="8039100" cy="4343400"/>
          </a:xfrm>
        </p:spPr>
        <p:txBody>
          <a:bodyPr/>
          <a:lstStyle/>
          <a:p>
            <a:pPr>
              <a:lnSpc>
                <a:spcPct val="60000"/>
              </a:lnSpc>
              <a:buFont typeface="Monotype Sorts" pitchFamily="2" charset="2"/>
              <a:buNone/>
            </a:pPr>
            <a:r>
              <a:rPr lang="en-US"/>
              <a:t>By the end of this lesson, you should be able to:</a:t>
            </a:r>
          </a:p>
          <a:p>
            <a:pPr>
              <a:lnSpc>
                <a:spcPct val="60000"/>
              </a:lnSpc>
            </a:pPr>
            <a:r>
              <a:rPr lang="en-US"/>
              <a:t>Define the function of software in a computer system</a:t>
            </a:r>
          </a:p>
          <a:p>
            <a:pPr>
              <a:lnSpc>
                <a:spcPct val="60000"/>
              </a:lnSpc>
            </a:pPr>
            <a:r>
              <a:rPr lang="en-US"/>
              <a:t>Distinguish between an operating system and an application system</a:t>
            </a:r>
          </a:p>
          <a:p>
            <a:pPr>
              <a:lnSpc>
                <a:spcPct val="60000"/>
              </a:lnSpc>
            </a:pPr>
            <a:r>
              <a:rPr lang="en-US"/>
              <a:t>List different types of operating systems and application software</a:t>
            </a:r>
          </a:p>
          <a:p>
            <a:pPr>
              <a:lnSpc>
                <a:spcPct val="60000"/>
              </a:lnSpc>
            </a:pPr>
            <a:r>
              <a:rPr lang="en-US"/>
              <a:t>Define what are programming languages</a:t>
            </a:r>
          </a:p>
          <a:p>
            <a:pPr>
              <a:lnSpc>
                <a:spcPct val="60000"/>
              </a:lnSpc>
            </a:pPr>
            <a:r>
              <a:rPr lang="en-US"/>
              <a:t>Identify and avoid computer viruses</a:t>
            </a:r>
          </a:p>
          <a:p>
            <a:pPr>
              <a:lnSpc>
                <a:spcPct val="60000"/>
              </a:lnSpc>
            </a:pPr>
            <a:r>
              <a:rPr lang="en-US"/>
              <a:t>Compare different character sets</a:t>
            </a:r>
          </a:p>
          <a:p>
            <a:pPr>
              <a:lnSpc>
                <a:spcPct val="60000"/>
              </a:lnSpc>
            </a:pPr>
            <a:r>
              <a:rPr lang="en-US"/>
              <a:t>Be aware of general trends in software development </a:t>
            </a: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24930"/>
                                        </p:tgtEl>
                                        <p:attrNameLst>
                                          <p:attrName>style.visibility</p:attrName>
                                        </p:attrNameLst>
                                      </p:cBhvr>
                                      <p:to>
                                        <p:strVal val="visible"/>
                                      </p:to>
                                    </p:set>
                                    <p:animEffect transition="in" filter="checkerboard(across)">
                                      <p:cBhvr>
                                        <p:cTn id="7" dur="500"/>
                                        <p:tgtEl>
                                          <p:spTgt spid="12493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124931">
                                            <p:txEl>
                                              <p:pRg st="0" end="0"/>
                                            </p:txEl>
                                          </p:spTgt>
                                        </p:tgtEl>
                                        <p:attrNameLst>
                                          <p:attrName>style.visibility</p:attrName>
                                        </p:attrNameLst>
                                      </p:cBhvr>
                                      <p:to>
                                        <p:strVal val="visible"/>
                                      </p:to>
                                    </p:set>
                                    <p:anim calcmode="lin" valueType="num">
                                      <p:cBhvr additive="base">
                                        <p:cTn id="12" dur="5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2493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124931">
                                            <p:txEl>
                                              <p:pRg st="1" end="1"/>
                                            </p:txEl>
                                          </p:spTgt>
                                        </p:tgtEl>
                                        <p:attrNameLst>
                                          <p:attrName>style.visibility</p:attrName>
                                        </p:attrNameLst>
                                      </p:cBhvr>
                                      <p:to>
                                        <p:strVal val="visible"/>
                                      </p:to>
                                    </p:set>
                                    <p:anim calcmode="lin" valueType="num">
                                      <p:cBhvr additive="base">
                                        <p:cTn id="18" dur="500" fill="hold"/>
                                        <p:tgtEl>
                                          <p:spTgt spid="12493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2493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1" fill="hold" grpId="0" nodeType="clickEffect">
                                  <p:stCondLst>
                                    <p:cond delay="0"/>
                                  </p:stCondLst>
                                  <p:childTnLst>
                                    <p:set>
                                      <p:cBhvr>
                                        <p:cTn id="23" dur="1" fill="hold">
                                          <p:stCondLst>
                                            <p:cond delay="0"/>
                                          </p:stCondLst>
                                        </p:cTn>
                                        <p:tgtEl>
                                          <p:spTgt spid="124931">
                                            <p:txEl>
                                              <p:pRg st="2" end="2"/>
                                            </p:txEl>
                                          </p:spTgt>
                                        </p:tgtEl>
                                        <p:attrNameLst>
                                          <p:attrName>style.visibility</p:attrName>
                                        </p:attrNameLst>
                                      </p:cBhvr>
                                      <p:to>
                                        <p:strVal val="visible"/>
                                      </p:to>
                                    </p:set>
                                    <p:anim calcmode="lin" valueType="num">
                                      <p:cBhvr additive="base">
                                        <p:cTn id="24" dur="500" fill="hold"/>
                                        <p:tgtEl>
                                          <p:spTgt spid="124931">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2493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1" fill="hold" grpId="0" nodeType="clickEffect">
                                  <p:stCondLst>
                                    <p:cond delay="0"/>
                                  </p:stCondLst>
                                  <p:childTnLst>
                                    <p:set>
                                      <p:cBhvr>
                                        <p:cTn id="29" dur="1" fill="hold">
                                          <p:stCondLst>
                                            <p:cond delay="0"/>
                                          </p:stCondLst>
                                        </p:cTn>
                                        <p:tgtEl>
                                          <p:spTgt spid="124931">
                                            <p:txEl>
                                              <p:pRg st="3" end="3"/>
                                            </p:txEl>
                                          </p:spTgt>
                                        </p:tgtEl>
                                        <p:attrNameLst>
                                          <p:attrName>style.visibility</p:attrName>
                                        </p:attrNameLst>
                                      </p:cBhvr>
                                      <p:to>
                                        <p:strVal val="visible"/>
                                      </p:to>
                                    </p:set>
                                    <p:anim calcmode="lin" valueType="num">
                                      <p:cBhvr additive="base">
                                        <p:cTn id="30" dur="500" fill="hold"/>
                                        <p:tgtEl>
                                          <p:spTgt spid="124931">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24931">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1" fill="hold" grpId="0" nodeType="clickEffect">
                                  <p:stCondLst>
                                    <p:cond delay="0"/>
                                  </p:stCondLst>
                                  <p:childTnLst>
                                    <p:set>
                                      <p:cBhvr>
                                        <p:cTn id="35" dur="1" fill="hold">
                                          <p:stCondLst>
                                            <p:cond delay="0"/>
                                          </p:stCondLst>
                                        </p:cTn>
                                        <p:tgtEl>
                                          <p:spTgt spid="124931">
                                            <p:txEl>
                                              <p:pRg st="4" end="4"/>
                                            </p:txEl>
                                          </p:spTgt>
                                        </p:tgtEl>
                                        <p:attrNameLst>
                                          <p:attrName>style.visibility</p:attrName>
                                        </p:attrNameLst>
                                      </p:cBhvr>
                                      <p:to>
                                        <p:strVal val="visible"/>
                                      </p:to>
                                    </p:set>
                                    <p:anim calcmode="lin" valueType="num">
                                      <p:cBhvr additive="base">
                                        <p:cTn id="36" dur="500" fill="hold"/>
                                        <p:tgtEl>
                                          <p:spTgt spid="124931">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24931">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1" fill="hold" grpId="0" nodeType="clickEffect">
                                  <p:stCondLst>
                                    <p:cond delay="0"/>
                                  </p:stCondLst>
                                  <p:childTnLst>
                                    <p:set>
                                      <p:cBhvr>
                                        <p:cTn id="41" dur="1" fill="hold">
                                          <p:stCondLst>
                                            <p:cond delay="0"/>
                                          </p:stCondLst>
                                        </p:cTn>
                                        <p:tgtEl>
                                          <p:spTgt spid="124931">
                                            <p:txEl>
                                              <p:pRg st="5" end="5"/>
                                            </p:txEl>
                                          </p:spTgt>
                                        </p:tgtEl>
                                        <p:attrNameLst>
                                          <p:attrName>style.visibility</p:attrName>
                                        </p:attrNameLst>
                                      </p:cBhvr>
                                      <p:to>
                                        <p:strVal val="visible"/>
                                      </p:to>
                                    </p:set>
                                    <p:anim calcmode="lin" valueType="num">
                                      <p:cBhvr additive="base">
                                        <p:cTn id="42" dur="500" fill="hold"/>
                                        <p:tgtEl>
                                          <p:spTgt spid="124931">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24931">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1" fill="hold" grpId="0" nodeType="clickEffect">
                                  <p:stCondLst>
                                    <p:cond delay="0"/>
                                  </p:stCondLst>
                                  <p:childTnLst>
                                    <p:set>
                                      <p:cBhvr>
                                        <p:cTn id="47" dur="1" fill="hold">
                                          <p:stCondLst>
                                            <p:cond delay="0"/>
                                          </p:stCondLst>
                                        </p:cTn>
                                        <p:tgtEl>
                                          <p:spTgt spid="124931">
                                            <p:txEl>
                                              <p:pRg st="6" end="6"/>
                                            </p:txEl>
                                          </p:spTgt>
                                        </p:tgtEl>
                                        <p:attrNameLst>
                                          <p:attrName>style.visibility</p:attrName>
                                        </p:attrNameLst>
                                      </p:cBhvr>
                                      <p:to>
                                        <p:strVal val="visible"/>
                                      </p:to>
                                    </p:set>
                                    <p:anim calcmode="lin" valueType="num">
                                      <p:cBhvr additive="base">
                                        <p:cTn id="48" dur="500" fill="hold"/>
                                        <p:tgtEl>
                                          <p:spTgt spid="124931">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24931">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1" fill="hold" grpId="0" nodeType="clickEffect">
                                  <p:stCondLst>
                                    <p:cond delay="0"/>
                                  </p:stCondLst>
                                  <p:childTnLst>
                                    <p:set>
                                      <p:cBhvr>
                                        <p:cTn id="53" dur="1" fill="hold">
                                          <p:stCondLst>
                                            <p:cond delay="0"/>
                                          </p:stCondLst>
                                        </p:cTn>
                                        <p:tgtEl>
                                          <p:spTgt spid="124931">
                                            <p:txEl>
                                              <p:pRg st="7" end="7"/>
                                            </p:txEl>
                                          </p:spTgt>
                                        </p:tgtEl>
                                        <p:attrNameLst>
                                          <p:attrName>style.visibility</p:attrName>
                                        </p:attrNameLst>
                                      </p:cBhvr>
                                      <p:to>
                                        <p:strVal val="visible"/>
                                      </p:to>
                                    </p:set>
                                    <p:anim calcmode="lin" valueType="num">
                                      <p:cBhvr additive="base">
                                        <p:cTn id="54" dur="500" fill="hold"/>
                                        <p:tgtEl>
                                          <p:spTgt spid="124931">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24931">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autoUpdateAnimBg="0"/>
      <p:bldP spid="12493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AEBD04CE-7218-4229-912E-9F4CA4532A7C}" type="slidenum">
              <a:rPr lang="en-US"/>
              <a:pPr/>
              <a:t>5</a:t>
            </a:fld>
            <a:endParaRPr lang="en-US"/>
          </a:p>
        </p:txBody>
      </p:sp>
      <p:sp>
        <p:nvSpPr>
          <p:cNvPr id="29700" name="Rectangle 4"/>
          <p:cNvSpPr>
            <a:spLocks noGrp="1" noChangeArrowheads="1"/>
          </p:cNvSpPr>
          <p:nvPr>
            <p:ph type="title"/>
          </p:nvPr>
        </p:nvSpPr>
        <p:spPr>
          <a:xfrm>
            <a:off x="762000" y="685800"/>
            <a:ext cx="7924800" cy="685800"/>
          </a:xfrm>
          <a:noFill/>
          <a:ln/>
        </p:spPr>
        <p:txBody>
          <a:bodyPr lIns="90488" tIns="44450" rIns="90488" bIns="44450"/>
          <a:lstStyle/>
          <a:p>
            <a:r>
              <a:rPr lang="en-US" sz="4400">
                <a:latin typeface="Garamond" pitchFamily="18" charset="0"/>
              </a:rPr>
              <a:t>What are the types of software?</a:t>
            </a:r>
            <a:endParaRPr lang="en-US"/>
          </a:p>
        </p:txBody>
      </p:sp>
      <p:sp>
        <p:nvSpPr>
          <p:cNvPr id="29701" name="Rectangle 5"/>
          <p:cNvSpPr>
            <a:spLocks noGrp="1" noChangeArrowheads="1"/>
          </p:cNvSpPr>
          <p:nvPr>
            <p:ph type="body" idx="1"/>
          </p:nvPr>
        </p:nvSpPr>
        <p:spPr>
          <a:xfrm>
            <a:off x="838200" y="1676400"/>
            <a:ext cx="7848600" cy="4343400"/>
          </a:xfrm>
          <a:noFill/>
          <a:ln/>
        </p:spPr>
        <p:txBody>
          <a:bodyPr lIns="90488" tIns="44450" rIns="90488" bIns="44450"/>
          <a:lstStyle/>
          <a:p>
            <a:pPr>
              <a:lnSpc>
                <a:spcPct val="90000"/>
              </a:lnSpc>
              <a:buFont typeface="Monotype Sorts" pitchFamily="2" charset="2"/>
              <a:buNone/>
            </a:pPr>
            <a:r>
              <a:rPr lang="en-US" sz="3200"/>
              <a:t>There are two sets of instructions that a computer must follow:</a:t>
            </a:r>
          </a:p>
          <a:p>
            <a:pPr>
              <a:lnSpc>
                <a:spcPct val="90000"/>
              </a:lnSpc>
              <a:buSzPct val="80000"/>
            </a:pPr>
            <a:r>
              <a:rPr lang="en-US" sz="3200"/>
              <a:t>General instructions: Systems software or operating system such as DOS, Windows Unix, and Mac OS </a:t>
            </a:r>
          </a:p>
          <a:p>
            <a:pPr>
              <a:lnSpc>
                <a:spcPct val="90000"/>
              </a:lnSpc>
              <a:buSzPct val="80000"/>
            </a:pPr>
            <a:r>
              <a:rPr lang="en-US" sz="3200"/>
              <a:t>Specific instructions: Application software such as those used for word processing, spreadsheets, or library management</a:t>
            </a:r>
            <a:r>
              <a:rPr lang="en-US" sz="2400"/>
              <a:t> </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701">
                                            <p:txEl>
                                              <p:pRg st="0" end="0"/>
                                            </p:txEl>
                                          </p:spTgt>
                                        </p:tgtEl>
                                        <p:attrNameLst>
                                          <p:attrName>style.visibility</p:attrName>
                                        </p:attrNameLst>
                                      </p:cBhvr>
                                      <p:to>
                                        <p:strVal val="visible"/>
                                      </p:to>
                                    </p:set>
                                    <p:anim calcmode="lin" valueType="num">
                                      <p:cBhvr additive="base">
                                        <p:cTn id="7" dur="500" fill="hold"/>
                                        <p:tgtEl>
                                          <p:spTgt spid="2970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70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701">
                                            <p:txEl>
                                              <p:pRg st="1" end="1"/>
                                            </p:txEl>
                                          </p:spTgt>
                                        </p:tgtEl>
                                        <p:attrNameLst>
                                          <p:attrName>style.visibility</p:attrName>
                                        </p:attrNameLst>
                                      </p:cBhvr>
                                      <p:to>
                                        <p:strVal val="visible"/>
                                      </p:to>
                                    </p:set>
                                    <p:anim calcmode="lin" valueType="num">
                                      <p:cBhvr additive="base">
                                        <p:cTn id="13" dur="500" fill="hold"/>
                                        <p:tgtEl>
                                          <p:spTgt spid="2970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70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701">
                                            <p:txEl>
                                              <p:pRg st="2" end="2"/>
                                            </p:txEl>
                                          </p:spTgt>
                                        </p:tgtEl>
                                        <p:attrNameLst>
                                          <p:attrName>style.visibility</p:attrName>
                                        </p:attrNameLst>
                                      </p:cBhvr>
                                      <p:to>
                                        <p:strVal val="visible"/>
                                      </p:to>
                                    </p:set>
                                    <p:anim calcmode="lin" valueType="num">
                                      <p:cBhvr additive="base">
                                        <p:cTn id="19" dur="500" fill="hold"/>
                                        <p:tgtEl>
                                          <p:spTgt spid="2970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70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473E381C-3494-4F3E-8220-D0CF86244C1A}" type="slidenum">
              <a:rPr lang="en-US"/>
              <a:pPr/>
              <a:t>6</a:t>
            </a:fld>
            <a:endParaRPr lang="en-US"/>
          </a:p>
        </p:txBody>
      </p:sp>
      <p:sp>
        <p:nvSpPr>
          <p:cNvPr id="31746" name="Rectangle 2"/>
          <p:cNvSpPr>
            <a:spLocks noGrp="1" noChangeArrowheads="1"/>
          </p:cNvSpPr>
          <p:nvPr>
            <p:ph type="title"/>
          </p:nvPr>
        </p:nvSpPr>
        <p:spPr>
          <a:xfrm>
            <a:off x="685800" y="304800"/>
            <a:ext cx="7772400" cy="914400"/>
          </a:xfrm>
          <a:noFill/>
          <a:ln/>
        </p:spPr>
        <p:txBody>
          <a:bodyPr lIns="90488" tIns="44450" rIns="90488" bIns="44450"/>
          <a:lstStyle/>
          <a:p>
            <a:r>
              <a:rPr lang="en-US" sz="4400">
                <a:latin typeface="Garamond" pitchFamily="18" charset="0"/>
              </a:rPr>
              <a:t>Operating system</a:t>
            </a:r>
            <a:endParaRPr lang="en-US"/>
          </a:p>
        </p:txBody>
      </p:sp>
      <p:sp>
        <p:nvSpPr>
          <p:cNvPr id="31747" name="Rectangle 3"/>
          <p:cNvSpPr>
            <a:spLocks noGrp="1" noChangeArrowheads="1"/>
          </p:cNvSpPr>
          <p:nvPr>
            <p:ph type="body" idx="1"/>
          </p:nvPr>
        </p:nvSpPr>
        <p:spPr>
          <a:xfrm>
            <a:off x="762000" y="1524000"/>
            <a:ext cx="8153400" cy="4495800"/>
          </a:xfrm>
          <a:noFill/>
          <a:ln/>
        </p:spPr>
        <p:txBody>
          <a:bodyPr lIns="90488" tIns="44450" rIns="90488" bIns="44450"/>
          <a:lstStyle/>
          <a:p>
            <a:pPr>
              <a:lnSpc>
                <a:spcPct val="90000"/>
              </a:lnSpc>
            </a:pPr>
            <a:r>
              <a:rPr lang="en-US"/>
              <a:t>An organized collection of system programs which serve as the interface between the user or application and the computer.</a:t>
            </a:r>
          </a:p>
          <a:p>
            <a:pPr>
              <a:lnSpc>
                <a:spcPct val="90000"/>
              </a:lnSpc>
            </a:pPr>
            <a:r>
              <a:rPr lang="en-US"/>
              <a:t>It manages the hardware resources:</a:t>
            </a:r>
          </a:p>
          <a:p>
            <a:pPr lvl="1">
              <a:lnSpc>
                <a:spcPct val="90000"/>
              </a:lnSpc>
            </a:pPr>
            <a:r>
              <a:rPr lang="en-US" sz="2800"/>
              <a:t>CPU management to facilitate sharing execution time of processes</a:t>
            </a:r>
          </a:p>
          <a:p>
            <a:pPr lvl="1">
              <a:lnSpc>
                <a:spcPct val="90000"/>
              </a:lnSpc>
            </a:pPr>
            <a:r>
              <a:rPr lang="en-US" sz="2800"/>
              <a:t>Memory management to allocate memory resources dynamically</a:t>
            </a:r>
          </a:p>
          <a:p>
            <a:pPr lvl="1">
              <a:lnSpc>
                <a:spcPct val="90000"/>
              </a:lnSpc>
            </a:pPr>
            <a:r>
              <a:rPr lang="en-US" sz="2800"/>
              <a:t>I/O management to handle reading and writing devices</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 calcmode="lin" valueType="num">
                                      <p:cBhvr additive="base">
                                        <p:cTn id="17" dur="500" fill="hold"/>
                                        <p:tgtEl>
                                          <p:spTgt spid="31747">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174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1747">
                                            <p:txEl>
                                              <p:pRg st="3" end="3"/>
                                            </p:txEl>
                                          </p:spTgt>
                                        </p:tgtEl>
                                        <p:attrNameLst>
                                          <p:attrName>style.visibility</p:attrName>
                                        </p:attrNameLst>
                                      </p:cBhvr>
                                      <p:to>
                                        <p:strVal val="visible"/>
                                      </p:to>
                                    </p:set>
                                    <p:anim calcmode="lin" valueType="num">
                                      <p:cBhvr additive="base">
                                        <p:cTn id="21" dur="500" fill="hold"/>
                                        <p:tgtEl>
                                          <p:spTgt spid="31747">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174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1747">
                                            <p:txEl>
                                              <p:pRg st="4" end="4"/>
                                            </p:txEl>
                                          </p:spTgt>
                                        </p:tgtEl>
                                        <p:attrNameLst>
                                          <p:attrName>style.visibility</p:attrName>
                                        </p:attrNameLst>
                                      </p:cBhvr>
                                      <p:to>
                                        <p:strVal val="visible"/>
                                      </p:to>
                                    </p:set>
                                    <p:anim calcmode="lin" valueType="num">
                                      <p:cBhvr additive="base">
                                        <p:cTn id="25" dur="500" fill="hold"/>
                                        <p:tgtEl>
                                          <p:spTgt spid="31747">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17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E3C0B6DE-8030-411F-A650-394BD516F0AB}" type="slidenum">
              <a:rPr lang="en-US"/>
              <a:pPr/>
              <a:t>7</a:t>
            </a:fld>
            <a:endParaRPr lang="en-US"/>
          </a:p>
        </p:txBody>
      </p:sp>
      <p:sp>
        <p:nvSpPr>
          <p:cNvPr id="32772" name="Rectangle 4"/>
          <p:cNvSpPr>
            <a:spLocks noGrp="1" noChangeArrowheads="1"/>
          </p:cNvSpPr>
          <p:nvPr>
            <p:ph type="title"/>
          </p:nvPr>
        </p:nvSpPr>
        <p:spPr>
          <a:xfrm>
            <a:off x="838200" y="609600"/>
            <a:ext cx="7848600" cy="533400"/>
          </a:xfrm>
          <a:noFill/>
          <a:ln/>
        </p:spPr>
        <p:txBody>
          <a:bodyPr lIns="90488" tIns="44450" rIns="90488" bIns="44450" anchor="t"/>
          <a:lstStyle/>
          <a:p>
            <a:r>
              <a:rPr lang="en-US" sz="4400">
                <a:latin typeface="Garamond" pitchFamily="18" charset="0"/>
              </a:rPr>
              <a:t>Disk Operating Systems (DOS)</a:t>
            </a:r>
            <a:endParaRPr lang="en-US" b="0" i="1">
              <a:latin typeface="Arial Rounded MT Bold" pitchFamily="34" charset="0"/>
            </a:endParaRPr>
          </a:p>
        </p:txBody>
      </p:sp>
      <p:sp>
        <p:nvSpPr>
          <p:cNvPr id="32773" name="Rectangle 5"/>
          <p:cNvSpPr>
            <a:spLocks noGrp="1" noChangeArrowheads="1"/>
          </p:cNvSpPr>
          <p:nvPr>
            <p:ph type="body" idx="1"/>
          </p:nvPr>
        </p:nvSpPr>
        <p:spPr>
          <a:xfrm>
            <a:off x="457200" y="1371600"/>
            <a:ext cx="8305800" cy="4876800"/>
          </a:xfrm>
          <a:noFill/>
          <a:ln/>
        </p:spPr>
        <p:txBody>
          <a:bodyPr lIns="90488" tIns="44450" rIns="90488" bIns="44450"/>
          <a:lstStyle/>
          <a:p>
            <a:r>
              <a:rPr lang="en-US" sz="3200"/>
              <a:t>Disk Operating System (DOS) is a generic term describing any operating system that is loaded from disk devices when the system is started or rebooted.</a:t>
            </a:r>
          </a:p>
          <a:p>
            <a:r>
              <a:rPr lang="en-US" sz="3200"/>
              <a:t>It is not a user friendly OS since users need to memorize commands </a:t>
            </a:r>
            <a:r>
              <a:rPr lang="en-US" sz="3200">
                <a:cs typeface="Times New Roman" pitchFamily="18" charset="0"/>
              </a:rPr>
              <a:t>and issue it by typing line by line. This known as command line interface.</a:t>
            </a:r>
            <a:r>
              <a:rPr lang="en-US" sz="3200"/>
              <a:t> Very few end users use DOS nowadays.</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 calcmode="lin" valueType="num">
                                      <p:cBhvr additive="base">
                                        <p:cTn id="7" dur="500" fill="hold"/>
                                        <p:tgtEl>
                                          <p:spTgt spid="3277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2773">
                                            <p:txEl>
                                              <p:pRg st="1" end="1"/>
                                            </p:txEl>
                                          </p:spTgt>
                                        </p:tgtEl>
                                        <p:attrNameLst>
                                          <p:attrName>style.visibility</p:attrName>
                                        </p:attrNameLst>
                                      </p:cBhvr>
                                      <p:to>
                                        <p:strVal val="visible"/>
                                      </p:to>
                                    </p:set>
                                    <p:anim calcmode="lin" valueType="num">
                                      <p:cBhvr additive="base">
                                        <p:cTn id="13" dur="500" fill="hold"/>
                                        <p:tgtEl>
                                          <p:spTgt spid="3277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92CE8E6B-0001-4C15-A451-546AA96BDA94}" type="slidenum">
              <a:rPr lang="en-US"/>
              <a:pPr/>
              <a:t>8</a:t>
            </a:fld>
            <a:endParaRPr lang="en-US"/>
          </a:p>
        </p:txBody>
      </p:sp>
      <p:sp>
        <p:nvSpPr>
          <p:cNvPr id="34818" name="Rectangle 2"/>
          <p:cNvSpPr>
            <a:spLocks noGrp="1" noChangeArrowheads="1"/>
          </p:cNvSpPr>
          <p:nvPr>
            <p:ph type="title"/>
          </p:nvPr>
        </p:nvSpPr>
        <p:spPr>
          <a:xfrm>
            <a:off x="723900" y="457200"/>
            <a:ext cx="6972300" cy="762000"/>
          </a:xfrm>
          <a:noFill/>
          <a:ln/>
        </p:spPr>
        <p:txBody>
          <a:bodyPr lIns="90488" tIns="44450" rIns="90488" bIns="44450"/>
          <a:lstStyle/>
          <a:p>
            <a:r>
              <a:rPr lang="en-US" sz="4400">
                <a:latin typeface="Garamond" pitchFamily="18" charset="0"/>
              </a:rPr>
              <a:t>Microsoft Windows</a:t>
            </a:r>
            <a:endParaRPr lang="en-US"/>
          </a:p>
        </p:txBody>
      </p:sp>
      <p:sp>
        <p:nvSpPr>
          <p:cNvPr id="34819" name="Rectangle 3"/>
          <p:cNvSpPr>
            <a:spLocks noGrp="1" noChangeArrowheads="1"/>
          </p:cNvSpPr>
          <p:nvPr>
            <p:ph type="body" idx="1"/>
          </p:nvPr>
        </p:nvSpPr>
        <p:spPr>
          <a:xfrm>
            <a:off x="762000" y="1371600"/>
            <a:ext cx="8001000" cy="4724400"/>
          </a:xfrm>
          <a:noFill/>
          <a:ln/>
        </p:spPr>
        <p:txBody>
          <a:bodyPr lIns="90488" tIns="44450" rIns="90488" bIns="44450"/>
          <a:lstStyle/>
          <a:p>
            <a:pPr>
              <a:lnSpc>
                <a:spcPct val="90000"/>
              </a:lnSpc>
            </a:pPr>
            <a:r>
              <a:rPr lang="en-US" sz="3200"/>
              <a:t>A graphical user interface (GUI) originally running on DOS (Windows 3.x) that allows multitasking or the ability to run several programs at the same time.</a:t>
            </a:r>
          </a:p>
          <a:p>
            <a:pPr>
              <a:lnSpc>
                <a:spcPct val="90000"/>
              </a:lnSpc>
            </a:pPr>
            <a:r>
              <a:rPr lang="en-US" sz="3200"/>
              <a:t>Windows 95 / Windows NT that no longer runs on DOS</a:t>
            </a:r>
          </a:p>
          <a:p>
            <a:pPr>
              <a:lnSpc>
                <a:spcPct val="90000"/>
              </a:lnSpc>
            </a:pPr>
            <a:r>
              <a:rPr lang="en-US" sz="3200"/>
              <a:t>About 75% of the world’s PCs use the  Windows operating system. The present versions in use are  Windows 98, Windows Me and Windows 2000.</a:t>
            </a:r>
            <a:endParaRPr lang="en-US" sz="3200" b="1"/>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 calcmode="lin" valueType="num">
                                      <p:cBhvr additive="base">
                                        <p:cTn id="19" dur="500" fill="hold"/>
                                        <p:tgtEl>
                                          <p:spTgt spid="3481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4819">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1. Lesson 4.</a:t>
            </a:r>
          </a:p>
        </p:txBody>
      </p:sp>
      <p:sp>
        <p:nvSpPr>
          <p:cNvPr id="5" name="Slide Number Placeholder 5"/>
          <p:cNvSpPr>
            <a:spLocks noGrp="1"/>
          </p:cNvSpPr>
          <p:nvPr>
            <p:ph type="sldNum" sz="quarter" idx="12"/>
          </p:nvPr>
        </p:nvSpPr>
        <p:spPr/>
        <p:txBody>
          <a:bodyPr/>
          <a:lstStyle/>
          <a:p>
            <a:fld id="{CDB98D53-B58D-4B3D-90FC-DC5C9CB70826}" type="slidenum">
              <a:rPr lang="en-US"/>
              <a:pPr/>
              <a:t>9</a:t>
            </a:fld>
            <a:endParaRPr lang="en-US"/>
          </a:p>
        </p:txBody>
      </p:sp>
      <p:sp>
        <p:nvSpPr>
          <p:cNvPr id="35842" name="Rectangle 2"/>
          <p:cNvSpPr>
            <a:spLocks noGrp="1" noChangeArrowheads="1"/>
          </p:cNvSpPr>
          <p:nvPr>
            <p:ph type="title"/>
          </p:nvPr>
        </p:nvSpPr>
        <p:spPr>
          <a:xfrm>
            <a:off x="838200" y="685800"/>
            <a:ext cx="6248400" cy="762000"/>
          </a:xfrm>
          <a:noFill/>
          <a:ln/>
        </p:spPr>
        <p:txBody>
          <a:bodyPr lIns="90488" tIns="44450" rIns="90488" bIns="44450"/>
          <a:lstStyle/>
          <a:p>
            <a:r>
              <a:rPr lang="en-US" sz="4400">
                <a:latin typeface="Garamond" pitchFamily="18" charset="0"/>
              </a:rPr>
              <a:t>Other operating systems</a:t>
            </a:r>
            <a:endParaRPr lang="en-US"/>
          </a:p>
        </p:txBody>
      </p:sp>
      <p:sp>
        <p:nvSpPr>
          <p:cNvPr id="35843" name="Rectangle 3"/>
          <p:cNvSpPr>
            <a:spLocks noGrp="1" noChangeArrowheads="1"/>
          </p:cNvSpPr>
          <p:nvPr>
            <p:ph type="body" idx="1"/>
          </p:nvPr>
        </p:nvSpPr>
        <p:spPr>
          <a:xfrm>
            <a:off x="990600" y="1981200"/>
            <a:ext cx="6858000" cy="2971800"/>
          </a:xfrm>
          <a:noFill/>
          <a:ln/>
        </p:spPr>
        <p:txBody>
          <a:bodyPr lIns="90488" tIns="44450" rIns="90488" bIns="44450"/>
          <a:lstStyle/>
          <a:p>
            <a:r>
              <a:rPr lang="en-US" sz="3200"/>
              <a:t>IBM OS/2</a:t>
            </a:r>
          </a:p>
          <a:p>
            <a:r>
              <a:rPr lang="en-US" sz="3200"/>
              <a:t>Macintosh OS</a:t>
            </a:r>
          </a:p>
          <a:p>
            <a:r>
              <a:rPr lang="en-US" sz="3200"/>
              <a:t>SCO Unix</a:t>
            </a:r>
          </a:p>
          <a:p>
            <a:r>
              <a:rPr lang="en-US" sz="3200"/>
              <a:t>Linux</a:t>
            </a:r>
          </a:p>
          <a:p>
            <a:r>
              <a:rPr lang="en-US" sz="3200"/>
              <a:t>Other Proprietary OS</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blinds(horizontal)">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blinds(horizontal)">
                                      <p:cBhvr>
                                        <p:cTn id="12" dur="5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blinds(horizontal)">
                                      <p:cBhvr>
                                        <p:cTn id="17" dur="500"/>
                                        <p:tgtEl>
                                          <p:spTgt spid="35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blinds(horizontal)">
                                      <p:cBhvr>
                                        <p:cTn id="22" dur="500"/>
                                        <p:tgtEl>
                                          <p:spTgt spid="358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5843">
                                            <p:txEl>
                                              <p:pRg st="4" end="4"/>
                                            </p:txEl>
                                          </p:spTgt>
                                        </p:tgtEl>
                                        <p:attrNameLst>
                                          <p:attrName>style.visibility</p:attrName>
                                        </p:attrNameLst>
                                      </p:cBhvr>
                                      <p:to>
                                        <p:strVal val="visible"/>
                                      </p:to>
                                    </p:set>
                                    <p:animEffect transition="in" filter="blinds(horizontal)">
                                      <p:cBhvr>
                                        <p:cTn id="27" dur="500"/>
                                        <p:tgtEl>
                                          <p:spTgt spid="35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theme/theme1.xml><?xml version="1.0" encoding="utf-8"?>
<a:theme xmlns:a="http://schemas.openxmlformats.org/drawingml/2006/main" name="Generic (Standard)">
  <a:themeElements>
    <a:clrScheme name="Generic (Standard)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Generic (Standard)">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Generic (Standard)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Generic (Standard)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Generic (Standard)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Office\Templates\Presentations\Generic (Standard).pot</Template>
  <TotalTime>46316079</TotalTime>
  <Pages>75</Pages>
  <Words>1734</Words>
  <Application>Microsoft PowerPoint 4.0</Application>
  <PresentationFormat>On-screen Show (4:3)</PresentationFormat>
  <Paragraphs>233</Paragraphs>
  <Slides>27</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Times New Roman</vt:lpstr>
      <vt:lpstr>Arial Narrow</vt:lpstr>
      <vt:lpstr>Arial</vt:lpstr>
      <vt:lpstr>Monotype Sorts</vt:lpstr>
      <vt:lpstr>Garamond</vt:lpstr>
      <vt:lpstr>Arial Rounded MT Bold</vt:lpstr>
      <vt:lpstr> Arial</vt:lpstr>
      <vt:lpstr>Footlight MT Light</vt:lpstr>
      <vt:lpstr>Generic (Standard)</vt:lpstr>
      <vt:lpstr>Introduction to Information and Communication Technologies </vt:lpstr>
      <vt:lpstr>Rationale</vt:lpstr>
      <vt:lpstr>Scope</vt:lpstr>
      <vt:lpstr>Learning outcomes</vt:lpstr>
      <vt:lpstr>What are the types of software?</vt:lpstr>
      <vt:lpstr>Operating system</vt:lpstr>
      <vt:lpstr>Disk Operating Systems (DOS)</vt:lpstr>
      <vt:lpstr>Microsoft Windows</vt:lpstr>
      <vt:lpstr>Other operating systems</vt:lpstr>
      <vt:lpstr>Applications software</vt:lpstr>
      <vt:lpstr>Types of applications software</vt:lpstr>
      <vt:lpstr>General purpose office software </vt:lpstr>
      <vt:lpstr>What is a software suite?</vt:lpstr>
      <vt:lpstr>What are special purpose software?</vt:lpstr>
      <vt:lpstr>Library Software</vt:lpstr>
      <vt:lpstr>What is a computer virus?</vt:lpstr>
      <vt:lpstr>Characteristics of a virus*</vt:lpstr>
      <vt:lpstr>What is a worm?</vt:lpstr>
      <vt:lpstr>What is a Trojan horse?</vt:lpstr>
      <vt:lpstr>How do you protect yourself from viruses, worms and Trojan horses?</vt:lpstr>
      <vt:lpstr>What are other ways of ensuring security of the system and data?</vt:lpstr>
      <vt:lpstr>How are programs written?</vt:lpstr>
      <vt:lpstr>What are the other requirements for writing a program?</vt:lpstr>
      <vt:lpstr>What are some problems in writing/using software?</vt:lpstr>
      <vt:lpstr>What are some problems caused by different characters sets?</vt:lpstr>
      <vt:lpstr>What is a possible solution in dealing with different character sets?</vt:lpstr>
      <vt:lpstr>What are some future trends in software development?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Information and Communication Technologies </dc:title>
  <dc:creator>win</dc:creator>
  <cp:lastModifiedBy>User</cp:lastModifiedBy>
  <cp:revision>58</cp:revision>
  <cp:lastPrinted>2000-10-23T09:22:11Z</cp:lastPrinted>
  <dcterms:created xsi:type="dcterms:W3CDTF">1998-01-07T17:38:40Z</dcterms:created>
  <dcterms:modified xsi:type="dcterms:W3CDTF">2014-03-01T15:00:10Z</dcterms:modified>
</cp:coreProperties>
</file>