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331" r:id="rId2"/>
    <p:sldId id="343" r:id="rId3"/>
    <p:sldId id="366" r:id="rId4"/>
    <p:sldId id="344" r:id="rId5"/>
    <p:sldId id="332" r:id="rId6"/>
    <p:sldId id="333" r:id="rId7"/>
    <p:sldId id="364" r:id="rId8"/>
    <p:sldId id="359" r:id="rId9"/>
    <p:sldId id="295" r:id="rId10"/>
    <p:sldId id="296" r:id="rId11"/>
    <p:sldId id="297" r:id="rId12"/>
    <p:sldId id="334" r:id="rId13"/>
    <p:sldId id="335" r:id="rId14"/>
    <p:sldId id="336" r:id="rId15"/>
    <p:sldId id="346" r:id="rId16"/>
    <p:sldId id="353" r:id="rId17"/>
    <p:sldId id="351" r:id="rId18"/>
    <p:sldId id="357" r:id="rId19"/>
    <p:sldId id="360" r:id="rId20"/>
    <p:sldId id="362" r:id="rId21"/>
    <p:sldId id="363" r:id="rId22"/>
    <p:sldId id="369" r:id="rId23"/>
    <p:sldId id="368" r:id="rId24"/>
    <p:sldId id="348" r:id="rId25"/>
    <p:sldId id="370" r:id="rId26"/>
    <p:sldId id="371" r:id="rId27"/>
    <p:sldId id="365" r:id="rId28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9646" autoAdjust="0"/>
    <p:restoredTop sz="90929"/>
  </p:normalViewPr>
  <p:slideViewPr>
    <p:cSldViewPr>
      <p:cViewPr>
        <p:scale>
          <a:sx n="50" d="100"/>
          <a:sy n="50" d="100"/>
        </p:scale>
        <p:origin x="-1944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846" y="52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0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0"/>
            <a:r>
              <a:rPr lang="en-US" smtClean="0"/>
              <a:t>Fourth level</a:t>
            </a:r>
          </a:p>
          <a:p>
            <a:pPr lvl="0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1143000" y="4343400"/>
            <a:ext cx="4648200" cy="1981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4343400"/>
            <a:ext cx="4572000" cy="4114800"/>
          </a:xfrm>
        </p:spPr>
        <p:txBody>
          <a:bodyPr/>
          <a:lstStyle/>
          <a:p>
            <a:r>
              <a:rPr lang="en-US" sz="1400">
                <a:latin typeface="Garamond" pitchFamily="18" charset="0"/>
              </a:rPr>
              <a:t>To the trainer:</a:t>
            </a:r>
          </a:p>
          <a:p>
            <a:endParaRPr lang="en-US" sz="1400">
              <a:latin typeface="Garamond" pitchFamily="18" charset="0"/>
            </a:endParaRPr>
          </a:p>
          <a:p>
            <a:r>
              <a:rPr lang="en-US" sz="1400">
                <a:latin typeface="Garamond" pitchFamily="18" charset="0"/>
              </a:rPr>
              <a:t>This lesson should enable the trainees to use the Internet with competence and to teach others how to use it.  Lead them to useful sites.</a:t>
            </a:r>
          </a:p>
          <a:p>
            <a:endParaRPr lang="en-US" sz="1400">
              <a:latin typeface="Garamond" pitchFamily="18" charset="0"/>
            </a:endParaRPr>
          </a:p>
          <a:p>
            <a:r>
              <a:rPr lang="en-US" sz="1400">
                <a:latin typeface="Garamond" pitchFamily="18" charset="0"/>
              </a:rPr>
              <a:t>There are no further notes for the trainer.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1219200" y="4343400"/>
            <a:ext cx="4419600" cy="1295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675" name="Rectangle 3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6" name="Rectangle 4"/>
          <p:cNvSpPr>
            <a:spLocks noChangeArrowheads="1"/>
          </p:cNvSpPr>
          <p:nvPr>
            <p:ph type="body" idx="1"/>
          </p:nvPr>
        </p:nvSpPr>
        <p:spPr bwMode="auto">
          <a:xfrm>
            <a:off x="1219200" y="4343400"/>
            <a:ext cx="45720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Comic Sans MS" pitchFamily="66" charset="0"/>
              </a:rPr>
              <a:t>To the trainer:</a:t>
            </a:r>
          </a:p>
          <a:p>
            <a:endParaRPr lang="en-US" sz="1400">
              <a:latin typeface="Comic Sans MS" pitchFamily="66" charset="0"/>
            </a:endParaRPr>
          </a:p>
          <a:p>
            <a:r>
              <a:rPr lang="en-US" sz="1400">
                <a:latin typeface="Comic Sans MS" pitchFamily="66" charset="0"/>
              </a:rPr>
              <a:t>Compare and contrast the different services.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62000" y="2895600"/>
            <a:ext cx="5791200" cy="61722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r>
              <a:rPr lang="en-US"/>
              <a:t>      </a:t>
            </a:r>
            <a:endParaRPr lang="en-US" sz="1000"/>
          </a:p>
        </p:txBody>
      </p:sp>
      <p:sp>
        <p:nvSpPr>
          <p:cNvPr id="154627" name="Rectangle 3"/>
          <p:cNvSpPr>
            <a:spLocks noChangeArrowheads="1"/>
          </p:cNvSpPr>
          <p:nvPr>
            <p:ph type="sldImg"/>
          </p:nvPr>
        </p:nvSpPr>
        <p:spPr bwMode="auto">
          <a:xfrm>
            <a:off x="1676400" y="304800"/>
            <a:ext cx="3235325" cy="24257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143000" y="4267200"/>
            <a:ext cx="4495800" cy="1524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723" name="Rectangle 3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4" name="Rectangle 4"/>
          <p:cNvSpPr>
            <a:spLocks noChangeArrowheads="1"/>
          </p:cNvSpPr>
          <p:nvPr>
            <p:ph type="body" idx="1"/>
          </p:nvPr>
        </p:nvSpPr>
        <p:spPr bwMode="auto">
          <a:xfrm>
            <a:off x="1143000" y="4343400"/>
            <a:ext cx="4648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Comic Sans MS" pitchFamily="66" charset="0"/>
              </a:rPr>
              <a:t>To the trainer:</a:t>
            </a:r>
          </a:p>
          <a:p>
            <a:endParaRPr lang="en-US">
              <a:latin typeface="Comic Sans MS" pitchFamily="66" charset="0"/>
            </a:endParaRPr>
          </a:p>
          <a:p>
            <a:r>
              <a:rPr lang="en-US">
                <a:latin typeface="Comic Sans MS" pitchFamily="66" charset="0"/>
              </a:rPr>
              <a:t>Use the Internet to search the Library of Congress site, OVID, newspapers, etc.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10855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6F7DB99-A8D6-49F5-8AC3-57CE468EDC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79E77-C46C-42A1-8E19-96B4B6E86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F14E-47C3-4C11-B423-3BFEA390D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7530290-C21F-432D-B5FF-4E00611A43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BFB0A-C00A-4963-B599-DABAB3B1DF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0CF7C-91AA-4E9E-AA06-5C13BE0726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3BBCC-7553-4BEB-B70F-C973D8F4B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58545-07A6-4CB4-B831-DEFFB2CFAA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CB0F1-4219-409B-A59D-EC929B5681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CC1A3-2B60-4523-B44D-D12BF98F32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195A3-76D5-429F-B3AA-51221D1FF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BFCC1-48A6-40EE-AC4F-F1849570E5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r>
              <a:rPr lang="en-US"/>
              <a:t>UNESCO ICTLIP Module 1. Lesson 6</a:t>
            </a:r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fld id="{0EF80A6B-6A98-4D8E-AF46-22624FC1217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54892D4-B2E9-4759-B359-2C029766A979}" type="slidenum">
              <a:rPr lang="en-US"/>
              <a:pPr/>
              <a:t>1</a:t>
            </a:fld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924800" cy="1143000"/>
          </a:xfrm>
        </p:spPr>
        <p:txBody>
          <a:bodyPr/>
          <a:lstStyle/>
          <a:p>
            <a:r>
              <a:rPr lang="en-US" sz="4400"/>
              <a:t>Introduction to Information and Communication Technologies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57500"/>
            <a:ext cx="6324600" cy="1143000"/>
          </a:xfrm>
        </p:spPr>
        <p:txBody>
          <a:bodyPr/>
          <a:lstStyle/>
          <a:p>
            <a:r>
              <a:rPr lang="en-US" sz="3200" b="1"/>
              <a:t>Lesson 6. What is the Internet?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autoUpdateAnimBg="0"/>
      <p:bldP spid="109571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91CA-2DBC-43E6-A273-2B17987CF73B}" type="slidenum">
              <a:rPr lang="en-US"/>
              <a:pPr/>
              <a:t>10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5638800" cy="685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The Web components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81100"/>
            <a:ext cx="8382000" cy="46863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/>
              <a:t>Web browsers and servers - Web browsers are application software used to access files or applications which are located and run by Web servers.  </a:t>
            </a:r>
          </a:p>
          <a:p>
            <a:pPr>
              <a:lnSpc>
                <a:spcPct val="90000"/>
              </a:lnSpc>
            </a:pPr>
            <a:r>
              <a:rPr lang="en-US" sz="2800"/>
              <a:t>Web contents - files in several formats text, multimedia, video, audio, etc...that are available through the World Wide Web</a:t>
            </a:r>
          </a:p>
          <a:p>
            <a:pPr>
              <a:lnSpc>
                <a:spcPct val="90000"/>
              </a:lnSpc>
            </a:pPr>
            <a:r>
              <a:rPr lang="en-US" sz="2800"/>
              <a:t>HTTP and HTML - HTTP is the protocol used in World Wide Web to transfer files from one computer to another while HTML is used to format and display Web pages containing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3CCA6-31DF-43D3-BEF0-FBD1E8691F7E}" type="slidenum">
              <a:rPr lang="en-US"/>
              <a:pPr/>
              <a:t>11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Web browsers and servers</a:t>
            </a:r>
          </a:p>
        </p:txBody>
      </p:sp>
      <p:graphicFrame>
        <p:nvGraphicFramePr>
          <p:cNvPr id="173056" name="Object 0">
            <a:hlinkClick r:id="" action="ppaction://ole?verb=0"/>
          </p:cNvPr>
          <p:cNvGraphicFramePr>
            <a:graphicFrameLocks/>
          </p:cNvGraphicFramePr>
          <p:nvPr>
            <p:ph type="clipArt" sz="half" idx="2"/>
          </p:nvPr>
        </p:nvGraphicFramePr>
        <p:xfrm>
          <a:off x="381000" y="2286000"/>
          <a:ext cx="2692400" cy="2336800"/>
        </p:xfrm>
        <a:graphic>
          <a:graphicData uri="http://schemas.openxmlformats.org/presentationml/2006/ole">
            <p:oleObj spid="_x0000_s173056" name="Microsoft ClipArt Gallery" r:id="rId3" imgW="3936960" imgH="3419280" progId="MS_ClipArt_Gallery">
              <p:embed/>
            </p:oleObj>
          </a:graphicData>
        </a:graphic>
      </p:graphicFrame>
      <p:graphicFrame>
        <p:nvGraphicFramePr>
          <p:cNvPr id="173057" name="Object 1">
            <a:hlinkClick r:id="" action="ppaction://ole?verb=0"/>
          </p:cNvPr>
          <p:cNvGraphicFramePr>
            <a:graphicFrameLocks/>
          </p:cNvGraphicFramePr>
          <p:nvPr/>
        </p:nvGraphicFramePr>
        <p:xfrm>
          <a:off x="7315200" y="2209800"/>
          <a:ext cx="1408113" cy="2862263"/>
        </p:xfrm>
        <a:graphic>
          <a:graphicData uri="http://schemas.openxmlformats.org/presentationml/2006/ole">
            <p:oleObj spid="_x0000_s173057" name="Microsoft ClipArt Gallery" r:id="rId4" imgW="1925280" imgH="3381120" progId="MS_ClipArt_Gallery">
              <p:embed/>
            </p:oleObj>
          </a:graphicData>
        </a:graphic>
      </p:graphicFrame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228600" y="5562600"/>
            <a:ext cx="484187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Arial" charset="0"/>
              </a:rPr>
              <a:t>2</a:t>
            </a:r>
            <a:r>
              <a:rPr lang="en-US" b="1">
                <a:latin typeface="Arial" charset="0"/>
              </a:rPr>
              <a:t>. </a:t>
            </a:r>
            <a:r>
              <a:rPr lang="en-US">
                <a:latin typeface="Arial" charset="0"/>
              </a:rPr>
              <a:t>Browser interprets user’s </a:t>
            </a:r>
          </a:p>
          <a:p>
            <a:r>
              <a:rPr lang="en-US">
                <a:latin typeface="Arial" charset="0"/>
              </a:rPr>
              <a:t>selection and makes request from </a:t>
            </a:r>
          </a:p>
          <a:p>
            <a:r>
              <a:rPr lang="en-US">
                <a:latin typeface="Arial" charset="0"/>
              </a:rPr>
              <a:t>appropriate server.</a:t>
            </a: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6172200" y="5181600"/>
            <a:ext cx="2636838" cy="154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Arial" charset="0"/>
              </a:rPr>
              <a:t>3. Server accepts </a:t>
            </a:r>
          </a:p>
          <a:p>
            <a:r>
              <a:rPr lang="en-US">
                <a:latin typeface="Arial" charset="0"/>
              </a:rPr>
              <a:t>and processes </a:t>
            </a:r>
          </a:p>
          <a:p>
            <a:r>
              <a:rPr lang="en-US">
                <a:latin typeface="Arial" charset="0"/>
              </a:rPr>
              <a:t>request from </a:t>
            </a:r>
          </a:p>
          <a:p>
            <a:r>
              <a:rPr lang="en-US">
                <a:latin typeface="Arial" charset="0"/>
              </a:rPr>
              <a:t>browser.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4343400" y="914400"/>
            <a:ext cx="384175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Arial" charset="0"/>
              </a:rPr>
              <a:t>4. Server sends requested </a:t>
            </a:r>
          </a:p>
          <a:p>
            <a:r>
              <a:rPr lang="en-US">
                <a:latin typeface="Arial" charset="0"/>
              </a:rPr>
              <a:t>files to browser to be </a:t>
            </a:r>
          </a:p>
          <a:p>
            <a:r>
              <a:rPr lang="en-US">
                <a:latin typeface="Arial" charset="0"/>
              </a:rPr>
              <a:t>interpreted</a:t>
            </a:r>
            <a:r>
              <a:rPr lang="en-US" sz="2000">
                <a:latin typeface="Arial" charset="0"/>
              </a:rPr>
              <a:t>.</a:t>
            </a:r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228600" y="4724400"/>
            <a:ext cx="3276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>
                <a:latin typeface="Arial" charset="0"/>
              </a:rPr>
              <a:t>1. User sends request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914400" y="1131888"/>
            <a:ext cx="28622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5. User receives file</a:t>
            </a:r>
            <a:endParaRPr lang="en-US" sz="2000" b="1">
              <a:latin typeface="Arial" charset="0"/>
            </a:endParaRP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3962400" y="3962400"/>
            <a:ext cx="1747838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Garamond" pitchFamily="18" charset="0"/>
              </a:rPr>
              <a:t>Browser</a:t>
            </a:r>
            <a:endParaRPr lang="en-US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>
            <a:off x="2895600" y="33528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Line 15"/>
          <p:cNvSpPr>
            <a:spLocks noChangeShapeType="1"/>
          </p:cNvSpPr>
          <p:nvPr/>
        </p:nvSpPr>
        <p:spPr bwMode="auto">
          <a:xfrm>
            <a:off x="5791200" y="3429000"/>
            <a:ext cx="1447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/>
        </p:nvGraphicFramePr>
        <p:xfrm>
          <a:off x="3810000" y="2514600"/>
          <a:ext cx="2222500" cy="1489075"/>
        </p:xfrm>
        <a:graphic>
          <a:graphicData uri="http://schemas.openxmlformats.org/presentationml/2006/ole">
            <p:oleObj spid="_x0000_s173058" name="Clip" r:id="rId5" imgW="2223360" imgH="1490040" progId="MS_ClipArt_Gallery.2">
              <p:embed/>
            </p:oleObj>
          </a:graphicData>
        </a:graphic>
      </p:graphicFrame>
      <p:sp>
        <p:nvSpPr>
          <p:cNvPr id="63505" name="Line 17"/>
          <p:cNvSpPr>
            <a:spLocks noChangeShapeType="1"/>
          </p:cNvSpPr>
          <p:nvPr/>
        </p:nvSpPr>
        <p:spPr bwMode="auto">
          <a:xfrm flipH="1">
            <a:off x="5715000" y="2743200"/>
            <a:ext cx="1676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Line 18"/>
          <p:cNvSpPr>
            <a:spLocks noChangeShapeType="1"/>
          </p:cNvSpPr>
          <p:nvPr/>
        </p:nvSpPr>
        <p:spPr bwMode="auto">
          <a:xfrm flipH="1">
            <a:off x="3124200" y="26670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 autoUpdateAnimBg="0"/>
      <p:bldP spid="63495" grpId="0" autoUpdateAnimBg="0"/>
      <p:bldP spid="63496" grpId="0" autoUpdateAnimBg="0"/>
      <p:bldP spid="63497" grpId="0" autoUpdateAnimBg="0"/>
      <p:bldP spid="63498" grpId="0" autoUpdateAnimBg="0"/>
      <p:bldP spid="63500" grpId="0" autoUpdateAnimBg="0"/>
      <p:bldP spid="63501" grpId="0" animBg="1"/>
      <p:bldP spid="63503" grpId="0" animBg="1"/>
      <p:bldP spid="63505" grpId="0" animBg="1"/>
      <p:bldP spid="6350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BED86-484C-42B0-A96C-060D6720C7F9}" type="slidenum">
              <a:rPr lang="en-US"/>
              <a:pPr/>
              <a:t>12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60960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Examples of browsers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60960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3600"/>
              <a:t>Netscape Navigator</a:t>
            </a:r>
          </a:p>
          <a:p>
            <a:r>
              <a:rPr lang="en-US" sz="3600"/>
              <a:t>Microsoft Internet Explorer</a:t>
            </a:r>
          </a:p>
          <a:p>
            <a:r>
              <a:rPr lang="en-US" sz="3600"/>
              <a:t>Opera</a:t>
            </a:r>
          </a:p>
          <a:p>
            <a:r>
              <a:rPr lang="en-US" sz="3600"/>
              <a:t>Neoplanet</a:t>
            </a:r>
          </a:p>
          <a:p>
            <a:r>
              <a:rPr lang="en-US" sz="3600"/>
              <a:t>Lynx</a:t>
            </a:r>
          </a:p>
          <a:p>
            <a:r>
              <a:rPr lang="en-US" sz="3600"/>
              <a:t>More…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39D6-2E5D-4F61-8B42-3518776EE5E8}" type="slidenum">
              <a:rPr lang="en-US"/>
              <a:pPr/>
              <a:t>13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Netscape Navigator</a:t>
            </a:r>
          </a:p>
        </p:txBody>
      </p:sp>
      <p:pic>
        <p:nvPicPr>
          <p:cNvPr id="113667" name="Picture 3"/>
          <p:cNvPicPr>
            <a:picLocks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1325" y="1524000"/>
            <a:ext cx="8439150" cy="4953000"/>
          </a:xfrm>
          <a:noFill/>
          <a:ln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AB2D-46D0-4749-B75D-AE1010B5C03C}" type="slidenum">
              <a:rPr lang="en-US"/>
              <a:pPr/>
              <a:t>14</a:t>
            </a:fld>
            <a:endParaRPr lang="en-US"/>
          </a:p>
        </p:txBody>
      </p:sp>
      <p:sp>
        <p:nvSpPr>
          <p:cNvPr id="11469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7620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Microsoft Internet Explorer</a:t>
            </a:r>
          </a:p>
        </p:txBody>
      </p:sp>
      <p:pic>
        <p:nvPicPr>
          <p:cNvPr id="114691" name="Picture 205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143000"/>
            <a:ext cx="8294687" cy="548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FB92-C66A-47F9-9A7F-87E80498E3B0}" type="slidenum">
              <a:rPr lang="en-US"/>
              <a:pPr/>
              <a:t>15</a:t>
            </a:fld>
            <a:endParaRPr 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6096000" cy="1071563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Web Content</a:t>
            </a:r>
          </a:p>
        </p:txBody>
      </p:sp>
      <p:graphicFrame>
        <p:nvGraphicFramePr>
          <p:cNvPr id="126981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676400" y="1143000"/>
          <a:ext cx="2286000" cy="1981200"/>
        </p:xfrm>
        <a:graphic>
          <a:graphicData uri="http://schemas.openxmlformats.org/presentationml/2006/ole">
            <p:oleObj spid="_x0000_s126981" name="Package" r:id="rId3" imgW="379080" imgH="495000" progId="Package">
              <p:embed/>
            </p:oleObj>
          </a:graphicData>
        </a:graphic>
      </p:graphicFrame>
      <p:graphicFrame>
        <p:nvGraphicFramePr>
          <p:cNvPr id="126982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0" y="1600200"/>
          <a:ext cx="2314575" cy="3040063"/>
        </p:xfrm>
        <a:graphic>
          <a:graphicData uri="http://schemas.openxmlformats.org/presentationml/2006/ole">
            <p:oleObj spid="_x0000_s126982" name="Package" r:id="rId4" imgW="379080" imgH="495000" progId="Package">
              <p:embed/>
            </p:oleObj>
          </a:graphicData>
        </a:graphic>
      </p:graphicFrame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4648200" y="381000"/>
            <a:ext cx="3549650" cy="593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Text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Sound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Images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Video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Animation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Full-text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Statistical data</a:t>
            </a:r>
            <a:endParaRPr lang="en-US" sz="3200" u="sng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Abstracts/Indexes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Software</a:t>
            </a:r>
            <a:endParaRPr lang="en-US" sz="3200" u="sng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Library catalogs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News</a:t>
            </a:r>
          </a:p>
          <a:p>
            <a:pPr>
              <a:buFontTx/>
              <a:buChar char="•"/>
            </a:pPr>
            <a:r>
              <a:rPr lang="en-US" sz="3200">
                <a:latin typeface="Arial" charset="0"/>
              </a:rPr>
              <a:t>And more</a:t>
            </a:r>
          </a:p>
        </p:txBody>
      </p:sp>
      <p:graphicFrame>
        <p:nvGraphicFramePr>
          <p:cNvPr id="126984" name="Object 8"/>
          <p:cNvGraphicFramePr>
            <a:graphicFrameLocks noChangeAspect="1"/>
          </p:cNvGraphicFramePr>
          <p:nvPr/>
        </p:nvGraphicFramePr>
        <p:xfrm>
          <a:off x="6553200" y="457200"/>
          <a:ext cx="2201863" cy="1762125"/>
        </p:xfrm>
        <a:graphic>
          <a:graphicData uri="http://schemas.openxmlformats.org/presentationml/2006/ole">
            <p:oleObj spid="_x0000_s126984" name="Clip" r:id="rId5" imgW="1205640" imgH="639000" progId="MS_ClipArt_Gallery.2">
              <p:embed/>
            </p:oleObj>
          </a:graphicData>
        </a:graphic>
      </p:graphicFrame>
      <p:graphicFrame>
        <p:nvGraphicFramePr>
          <p:cNvPr id="126985" name="Object 9"/>
          <p:cNvGraphicFramePr>
            <a:graphicFrameLocks noChangeAspect="1"/>
          </p:cNvGraphicFramePr>
          <p:nvPr/>
        </p:nvGraphicFramePr>
        <p:xfrm>
          <a:off x="304800" y="3962400"/>
          <a:ext cx="2438400" cy="2381250"/>
        </p:xfrm>
        <a:graphic>
          <a:graphicData uri="http://schemas.openxmlformats.org/presentationml/2006/ole">
            <p:oleObj spid="_x0000_s126985" name="Clip" r:id="rId6" imgW="1218600" imgH="1190160" progId="MS_ClipArt_Gallery.2">
              <p:embed/>
            </p:oleObj>
          </a:graphicData>
        </a:graphic>
      </p:graphicFrame>
      <p:graphicFrame>
        <p:nvGraphicFramePr>
          <p:cNvPr id="126987" name="Object 11"/>
          <p:cNvGraphicFramePr>
            <a:graphicFrameLocks noChangeAspect="1"/>
          </p:cNvGraphicFramePr>
          <p:nvPr/>
        </p:nvGraphicFramePr>
        <p:xfrm>
          <a:off x="2971800" y="2895600"/>
          <a:ext cx="1752600" cy="1752600"/>
        </p:xfrm>
        <a:graphic>
          <a:graphicData uri="http://schemas.openxmlformats.org/presentationml/2006/ole">
            <p:oleObj spid="_x0000_s126987" name="Clip" r:id="rId7" imgW="994320" imgH="994680" progId="MS_ClipArt_Gallery.2">
              <p:embed/>
            </p:oleObj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6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6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69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69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69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69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69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69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69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69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69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69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69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69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69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69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69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69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69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69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69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69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69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69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093EE-C7A4-4FE1-B285-B08B6CE9F282}" type="slidenum">
              <a:rPr lang="en-US"/>
              <a:pPr/>
              <a:t>16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534400" cy="685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HTTP and HTML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077200" cy="47244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80000"/>
              </a:lnSpc>
            </a:pPr>
            <a:r>
              <a:rPr lang="en-US"/>
              <a:t>Web servers and browsers use HyperText Transfer Protocol (HTTP), an Internet-standard protocol, to handle the transfer of text and other files between different computers.</a:t>
            </a:r>
          </a:p>
          <a:p>
            <a:pPr>
              <a:lnSpc>
                <a:spcPct val="80000"/>
              </a:lnSpc>
            </a:pPr>
            <a:r>
              <a:rPr lang="en-US"/>
              <a:t>HTTP “defines how messages are formatted and transmitted, and what actions Web servers and browsers should take in response to various commands.”</a:t>
            </a:r>
          </a:p>
          <a:p>
            <a:pPr>
              <a:lnSpc>
                <a:spcPct val="80000"/>
              </a:lnSpc>
            </a:pPr>
            <a:r>
              <a:rPr lang="en-US"/>
              <a:t>HTML defines how Web pages are formatted and displayed by web browsers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A1D-B530-4324-BB97-B89A9726DD14}" type="slidenum">
              <a:rPr lang="en-US"/>
              <a:pPr/>
              <a:t>17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1071563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Hyperlinks between Web resources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50292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/>
              <a:t>Hyperlinks are special HTML codes included in Web pages that connect Web resources, instruct the browser to fetch a resource, run an application or jump to another site.</a:t>
            </a:r>
          </a:p>
          <a:p>
            <a:pPr>
              <a:lnSpc>
                <a:spcPct val="90000"/>
              </a:lnSpc>
            </a:pPr>
            <a:r>
              <a:rPr lang="en-US" sz="2800"/>
              <a:t>Hyperlinks consist of the following: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HTML tags - instruct Web browser and Web servers what file to get or what program to run, includes URL’s and/or pointers to applications and files to run</a:t>
            </a:r>
            <a:r>
              <a:rPr lang="en-US" sz="2400"/>
              <a:t> </a:t>
            </a:r>
            <a:endParaRPr lang="en-US" sz="2400" b="1"/>
          </a:p>
          <a:p>
            <a:pPr lvl="1">
              <a:lnSpc>
                <a:spcPct val="90000"/>
              </a:lnSpc>
            </a:pPr>
            <a:r>
              <a:rPr lang="en-US" sz="2400" b="1"/>
              <a:t>Anchor – text or image used to place a hyperlink, the clickable object that activates the hyperlink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Uniform Resource Locators (URL) – address of the Web resources </a:t>
            </a:r>
            <a:endParaRPr lang="en-US" sz="240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FAC0-34B5-4081-86DE-17DBB0E001DA}" type="slidenum">
              <a:rPr lang="en-US"/>
              <a:pPr/>
              <a:t>18</a:t>
            </a:fld>
            <a:endParaRPr lang="en-US"/>
          </a:p>
        </p:txBody>
      </p:sp>
      <p:sp>
        <p:nvSpPr>
          <p:cNvPr id="1382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6096000" cy="914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Sample URL’s</a:t>
            </a:r>
          </a:p>
        </p:txBody>
      </p:sp>
      <p:sp>
        <p:nvSpPr>
          <p:cNvPr id="1382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6300" y="1676400"/>
            <a:ext cx="7391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http://lcweb.loc.gov</a:t>
            </a:r>
          </a:p>
          <a:p>
            <a:r>
              <a:rPr lang="en-US"/>
              <a:t>http://www.ifla.org</a:t>
            </a:r>
          </a:p>
          <a:p>
            <a:r>
              <a:rPr lang="en-US"/>
              <a:t>http://www.ala.org</a:t>
            </a:r>
          </a:p>
          <a:p>
            <a:r>
              <a:rPr lang="en-US"/>
              <a:t>http://library.albany.edu/internet/</a:t>
            </a:r>
          </a:p>
          <a:p>
            <a:r>
              <a:rPr lang="en-US"/>
              <a:t>http://www.internet101.org/</a:t>
            </a:r>
          </a:p>
          <a:p>
            <a:r>
              <a:rPr lang="en-US"/>
              <a:t>http://whatis.techtarget.com/</a:t>
            </a:r>
          </a:p>
          <a:p>
            <a:r>
              <a:rPr lang="en-US"/>
              <a:t>http://webopedia.internet.com/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8DBCB-4DB3-4F56-B4F5-9A27B7F1FFB2}" type="slidenum">
              <a:rPr lang="en-US"/>
              <a:pPr/>
              <a:t>19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60960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Electronic Mail (e-mail)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6858000" cy="4495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/>
              <a:t>Uses: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exchange correspondence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transfer documents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subscribe to news services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get computer software</a:t>
            </a:r>
          </a:p>
          <a:p>
            <a:pPr>
              <a:lnSpc>
                <a:spcPct val="90000"/>
              </a:lnSpc>
            </a:pPr>
            <a:r>
              <a:rPr lang="en-US" sz="3300"/>
              <a:t>Format: username@hostname.domain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300"/>
              <a:t>	example: me@hotmail.com</a:t>
            </a:r>
          </a:p>
        </p:txBody>
      </p:sp>
    </p:spTree>
  </p:cSld>
  <p:clrMapOvr>
    <a:masterClrMapping/>
  </p:clrMapOvr>
  <p:transition advTm="2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1F72-9366-472C-AA6D-69ABA7FEA6D2}" type="slidenum">
              <a:rPr lang="en-US"/>
              <a:pPr/>
              <a:t>2</a:t>
            </a:fld>
            <a:endParaRPr lang="en-US"/>
          </a:p>
        </p:txBody>
      </p:sp>
      <p:sp>
        <p:nvSpPr>
          <p:cNvPr id="1239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6096000" cy="685800"/>
          </a:xfrm>
        </p:spPr>
        <p:txBody>
          <a:bodyPr/>
          <a:lstStyle/>
          <a:p>
            <a:r>
              <a:rPr lang="en-US"/>
              <a:t>Scope</a:t>
            </a:r>
          </a:p>
        </p:txBody>
      </p:sp>
      <p:sp>
        <p:nvSpPr>
          <p:cNvPr id="1239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What is the Internet ?</a:t>
            </a:r>
          </a:p>
          <a:p>
            <a:pPr>
              <a:lnSpc>
                <a:spcPct val="90000"/>
              </a:lnSpc>
            </a:pPr>
            <a:r>
              <a:rPr lang="en-US"/>
              <a:t>What Internet tools are available?</a:t>
            </a:r>
          </a:p>
          <a:p>
            <a:pPr>
              <a:lnSpc>
                <a:spcPct val="90000"/>
              </a:lnSpc>
            </a:pPr>
            <a:r>
              <a:rPr lang="en-US"/>
              <a:t>What is the World Wide Web?</a:t>
            </a:r>
          </a:p>
          <a:p>
            <a:pPr>
              <a:lnSpc>
                <a:spcPct val="90000"/>
              </a:lnSpc>
            </a:pPr>
            <a:r>
              <a:rPr lang="en-US"/>
              <a:t>What is e-mail? FTP? Chat?</a:t>
            </a:r>
          </a:p>
          <a:p>
            <a:pPr>
              <a:lnSpc>
                <a:spcPct val="90000"/>
              </a:lnSpc>
            </a:pPr>
            <a:r>
              <a:rPr lang="en-US"/>
              <a:t>What are online information resources?</a:t>
            </a:r>
          </a:p>
          <a:p>
            <a:pPr>
              <a:lnSpc>
                <a:spcPct val="90000"/>
              </a:lnSpc>
            </a:pPr>
            <a:r>
              <a:rPr lang="en-US"/>
              <a:t>Why is the Internet important to libraries?</a:t>
            </a:r>
          </a:p>
          <a:p>
            <a:pPr>
              <a:lnSpc>
                <a:spcPct val="90000"/>
              </a:lnSpc>
            </a:pPr>
            <a:r>
              <a:rPr lang="en-US"/>
              <a:t>What are some issues and concerns in using the Internet?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autoUpdateAnimBg="0"/>
      <p:bldP spid="12390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DDC6-A138-489D-81C8-99EBC4494C07}" type="slidenum">
              <a:rPr lang="en-US"/>
              <a:pPr/>
              <a:t>20</a:t>
            </a:fld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467600" cy="1676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Transferring files from one computer to another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1676400"/>
            <a:ext cx="8251825" cy="44196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/>
              <a:t>The File Transfer Protocol (ftp) allows you to copy a file from a remote computer to your desktop and vice versa</a:t>
            </a:r>
          </a:p>
          <a:p>
            <a:pPr>
              <a:lnSpc>
                <a:spcPct val="90000"/>
              </a:lnSpc>
            </a:pPr>
            <a:r>
              <a:rPr lang="en-US"/>
              <a:t>Syntax: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ftp &lt;ftp.sunsite.edu&gt;</a:t>
            </a:r>
          </a:p>
          <a:p>
            <a:pPr>
              <a:lnSpc>
                <a:spcPct val="90000"/>
              </a:lnSpc>
            </a:pPr>
            <a:r>
              <a:rPr lang="en-US"/>
              <a:t>Logging in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username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password</a:t>
            </a:r>
          </a:p>
        </p:txBody>
      </p:sp>
    </p:spTree>
  </p:cSld>
  <p:clrMapOvr>
    <a:masterClrMapping/>
  </p:clrMapOvr>
  <p:transition advTm="2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4EEE-40B7-4106-A322-0FF55DB673F4}" type="slidenum">
              <a:rPr lang="en-US"/>
              <a:pPr/>
              <a:t>21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609600"/>
            <a:ext cx="69342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Real-time communication using the Internet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7620000" cy="3200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Talk / ytalk</a:t>
            </a:r>
          </a:p>
          <a:p>
            <a:pPr lvl="1"/>
            <a:r>
              <a:rPr lang="en-US" sz="3200"/>
              <a:t>talk &lt;user address&gt;</a:t>
            </a:r>
          </a:p>
          <a:p>
            <a:r>
              <a:rPr lang="en-US"/>
              <a:t>IRC - Internet Relay Chat</a:t>
            </a:r>
          </a:p>
          <a:p>
            <a:pPr lvl="1"/>
            <a:r>
              <a:rPr lang="en-US" sz="3200"/>
              <a:t>irc &lt;nickname&gt; &lt;irc server&gt;</a:t>
            </a:r>
          </a:p>
          <a:p>
            <a:r>
              <a:rPr lang="en-US"/>
              <a:t>Freetel, iPhone, etc.</a:t>
            </a:r>
          </a:p>
        </p:txBody>
      </p:sp>
    </p:spTree>
  </p:cSld>
  <p:clrMapOvr>
    <a:masterClrMapping/>
  </p:clrMapOvr>
  <p:transition advTm="2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0E109-BFC7-41A4-B09A-B69069CC9DDA}" type="slidenum">
              <a:rPr lang="en-US"/>
              <a:pPr/>
              <a:t>22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1100" y="304800"/>
            <a:ext cx="6781800" cy="1143000"/>
          </a:xfrm>
        </p:spPr>
        <p:txBody>
          <a:bodyPr/>
          <a:lstStyle/>
          <a:p>
            <a:r>
              <a:rPr lang="en-US"/>
              <a:t>What are online information resources?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Locally available databases: library catalogs, abstracts and indexes, full-text, multimedia</a:t>
            </a:r>
          </a:p>
          <a:p>
            <a:pPr>
              <a:lnSpc>
                <a:spcPct val="90000"/>
              </a:lnSpc>
            </a:pPr>
            <a:r>
              <a:rPr lang="en-US"/>
              <a:t>Directly available from hosts: abstracts and indexes, full-text, multimedia</a:t>
            </a:r>
          </a:p>
          <a:p>
            <a:pPr>
              <a:lnSpc>
                <a:spcPct val="90000"/>
              </a:lnSpc>
            </a:pPr>
            <a:r>
              <a:rPr lang="en-US"/>
              <a:t>Available via the Internet:abstracts, indexes, e-journals and other full text documents, multimedia </a:t>
            </a:r>
            <a:endParaRPr lang="en-US" b="1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8BEC-5806-41B8-BE13-A2FE21364547}" type="slidenum">
              <a:rPr lang="en-US"/>
              <a:pPr/>
              <a:t>23</a:t>
            </a:fld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Online information resources</a:t>
            </a:r>
            <a:endParaRPr lang="en-US" b="0"/>
          </a:p>
        </p:txBody>
      </p:sp>
      <p:graphicFrame>
        <p:nvGraphicFramePr>
          <p:cNvPr id="174080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3962400" y="2819400"/>
          <a:ext cx="1795463" cy="2209800"/>
        </p:xfrm>
        <a:graphic>
          <a:graphicData uri="http://schemas.openxmlformats.org/presentationml/2006/ole">
            <p:oleObj spid="_x0000_s174080" name="Clip" r:id="rId4" imgW="1793520" imgH="2233440" progId="MS_ClipArt_Gallery.2">
              <p:embed/>
            </p:oleObj>
          </a:graphicData>
        </a:graphic>
      </p:graphicFrame>
      <p:sp>
        <p:nvSpPr>
          <p:cNvPr id="153604" name="AutoShape 4"/>
          <p:cNvSpPr>
            <a:spLocks noChangeArrowheads="1"/>
          </p:cNvSpPr>
          <p:nvPr/>
        </p:nvSpPr>
        <p:spPr bwMode="auto">
          <a:xfrm>
            <a:off x="6019800" y="1524000"/>
            <a:ext cx="2590800" cy="1295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5" name="Text Box 5"/>
          <p:cNvSpPr txBox="1">
            <a:spLocks noChangeArrowheads="1"/>
          </p:cNvSpPr>
          <p:nvPr/>
        </p:nvSpPr>
        <p:spPr bwMode="auto">
          <a:xfrm>
            <a:off x="6096000" y="1752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   </a:t>
            </a:r>
            <a:r>
              <a:rPr lang="en-US" b="1">
                <a:latin typeface="Comic Sans MS" pitchFamily="66" charset="0"/>
              </a:rPr>
              <a:t>Multimedia 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153606" name="AutoShape 6"/>
          <p:cNvCxnSpPr>
            <a:cxnSpLocks noChangeShapeType="1"/>
            <a:stCxn id="153607" idx="3"/>
          </p:cNvCxnSpPr>
          <p:nvPr/>
        </p:nvCxnSpPr>
        <p:spPr bwMode="auto">
          <a:xfrm>
            <a:off x="3124200" y="2628900"/>
            <a:ext cx="746125" cy="876300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762000" y="1905000"/>
            <a:ext cx="2362200" cy="1447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Abstracts and </a:t>
            </a:r>
          </a:p>
          <a:p>
            <a:pPr algn="ctr"/>
            <a:r>
              <a:rPr lang="en-US" b="1">
                <a:latin typeface="Comic Sans MS" pitchFamily="66" charset="0"/>
              </a:rPr>
              <a:t>Indexes</a:t>
            </a:r>
            <a:endParaRPr lang="en-US" b="1">
              <a:latin typeface="Arial" charset="0"/>
            </a:endParaRP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990600" y="4724400"/>
            <a:ext cx="1905000" cy="1295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omic Sans MS" pitchFamily="66" charset="0"/>
              </a:rPr>
              <a:t>Full-text</a:t>
            </a:r>
          </a:p>
          <a:p>
            <a:pPr algn="ctr"/>
            <a:r>
              <a:rPr lang="en-US" b="1">
                <a:latin typeface="Comic Sans MS" pitchFamily="66" charset="0"/>
              </a:rPr>
              <a:t>documents</a:t>
            </a:r>
            <a:endParaRPr lang="en-US">
              <a:latin typeface="Arial" charset="0"/>
            </a:endParaRPr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7010400" y="3048000"/>
            <a:ext cx="15240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Music</a:t>
            </a:r>
            <a:endParaRPr lang="en-US">
              <a:latin typeface="Arial" charset="0"/>
            </a:endParaRPr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7239000" y="5410200"/>
            <a:ext cx="12954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Video</a:t>
            </a:r>
            <a:endParaRPr lang="en-US">
              <a:latin typeface="Arial" charset="0"/>
            </a:endParaRP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7239000" y="4038600"/>
            <a:ext cx="12954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Sound</a:t>
            </a:r>
            <a:endParaRPr lang="en-US">
              <a:latin typeface="Arial" charset="0"/>
            </a:endParaRPr>
          </a:p>
        </p:txBody>
      </p:sp>
      <p:cxnSp>
        <p:nvCxnSpPr>
          <p:cNvPr id="153612" name="AutoShape 12"/>
          <p:cNvCxnSpPr>
            <a:cxnSpLocks noChangeShapeType="1"/>
            <a:stCxn id="153608" idx="3"/>
            <a:endCxn id="0" idx="2"/>
          </p:cNvCxnSpPr>
          <p:nvPr/>
        </p:nvCxnSpPr>
        <p:spPr bwMode="auto">
          <a:xfrm flipV="1">
            <a:off x="2895600" y="5029200"/>
            <a:ext cx="1965325" cy="342900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53613" name="AutoShape 13"/>
          <p:cNvCxnSpPr>
            <a:cxnSpLocks noChangeShapeType="1"/>
          </p:cNvCxnSpPr>
          <p:nvPr/>
        </p:nvCxnSpPr>
        <p:spPr bwMode="auto">
          <a:xfrm rot="16200000">
            <a:off x="5018088" y="1763712"/>
            <a:ext cx="876300" cy="1158875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53614" name="AutoShape 14"/>
          <p:cNvCxnSpPr>
            <a:cxnSpLocks noChangeShapeType="1"/>
          </p:cNvCxnSpPr>
          <p:nvPr/>
        </p:nvCxnSpPr>
        <p:spPr bwMode="auto">
          <a:xfrm flipV="1">
            <a:off x="5791200" y="3200400"/>
            <a:ext cx="1252538" cy="533400"/>
          </a:xfrm>
          <a:prstGeom prst="bentConnector3">
            <a:avLst>
              <a:gd name="adj1" fmla="val 49935"/>
            </a:avLst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53615" name="AutoShape 15"/>
          <p:cNvCxnSpPr>
            <a:cxnSpLocks noChangeShapeType="1"/>
          </p:cNvCxnSpPr>
          <p:nvPr/>
        </p:nvCxnSpPr>
        <p:spPr bwMode="auto">
          <a:xfrm>
            <a:off x="5715000" y="3886200"/>
            <a:ext cx="1481138" cy="571500"/>
          </a:xfrm>
          <a:prstGeom prst="bentConnector3">
            <a:avLst>
              <a:gd name="adj1" fmla="val 49944"/>
            </a:avLst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53616" name="AutoShape 16"/>
          <p:cNvCxnSpPr>
            <a:cxnSpLocks noChangeShapeType="1"/>
          </p:cNvCxnSpPr>
          <p:nvPr/>
        </p:nvCxnSpPr>
        <p:spPr bwMode="auto">
          <a:xfrm>
            <a:off x="5562600" y="4343400"/>
            <a:ext cx="1481138" cy="1943100"/>
          </a:xfrm>
          <a:prstGeom prst="bentConnector3">
            <a:avLst>
              <a:gd name="adj1" fmla="val 49944"/>
            </a:avLst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advTm="6536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5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5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 animBg="1"/>
      <p:bldP spid="153605" grpId="0" autoUpdateAnimBg="0"/>
      <p:bldP spid="153607" grpId="0" animBg="1" autoUpdateAnimBg="0"/>
      <p:bldP spid="153608" grpId="0" animBg="1" autoUpdateAnimBg="0"/>
      <p:bldP spid="153609" grpId="0" animBg="1" autoUpdateAnimBg="0"/>
      <p:bldP spid="153610" grpId="0" animBg="1" autoUpdateAnimBg="0"/>
      <p:bldP spid="153611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93CC-B5CB-472B-9CDE-81FA4ADBD61A}" type="slidenum">
              <a:rPr lang="en-US"/>
              <a:pPr/>
              <a:t>24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6200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Internet accessible library catalogs and databases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315200" cy="27432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Many libraries have published their library catalogs on the Internet. </a:t>
            </a:r>
          </a:p>
          <a:p>
            <a:r>
              <a:rPr lang="en-US"/>
              <a:t>Databases (abstracts and indexes) are accessible online via the Net. Some charge fees but some are free.</a:t>
            </a:r>
            <a:r>
              <a:rPr lang="en-US">
                <a:latin typeface="Garamond" pitchFamily="18" charset="0"/>
              </a:rPr>
              <a:t> </a:t>
            </a:r>
          </a:p>
        </p:txBody>
      </p:sp>
    </p:spTree>
  </p:cSld>
  <p:clrMapOvr>
    <a:masterClrMapping/>
  </p:clrMapOvr>
  <p:transition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0D-F6D2-4869-B7C3-62F59D9C08CE}" type="slidenum">
              <a:rPr lang="en-US"/>
              <a:pPr/>
              <a:t>25</a:t>
            </a:fld>
            <a:endParaRPr 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Online databases / references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467600" cy="4114800"/>
          </a:xfrm>
        </p:spPr>
        <p:txBody>
          <a:bodyPr/>
          <a:lstStyle/>
          <a:p>
            <a:r>
              <a:rPr lang="en-US"/>
              <a:t>Library of Congress Catalog</a:t>
            </a:r>
          </a:p>
          <a:p>
            <a:r>
              <a:rPr lang="en-US"/>
              <a:t>OCLCs First Search. </a:t>
            </a:r>
          </a:p>
          <a:p>
            <a:r>
              <a:rPr lang="en-US"/>
              <a:t>Commercial services: EBSCO, ISI  H.W. Wilson, OVID</a:t>
            </a:r>
          </a:p>
          <a:p>
            <a:r>
              <a:rPr lang="en-US"/>
              <a:t>Encyclopedias, dictionaries, directories, newspapers</a:t>
            </a:r>
          </a:p>
          <a:p>
            <a:r>
              <a:rPr lang="en-US"/>
              <a:t>Other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98025-3B3D-4195-AAB8-533A8FCF2140}" type="slidenum">
              <a:rPr lang="en-US"/>
              <a:pPr/>
              <a:t>26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228600"/>
            <a:ext cx="72390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Why is the Internet important to librarians?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181600"/>
          </a:xfrm>
          <a:noFill/>
          <a:ln/>
        </p:spPr>
        <p:txBody>
          <a:bodyPr lIns="90488" tIns="44450" rIns="90488" bIns="44450"/>
          <a:lstStyle/>
          <a:p>
            <a:pPr>
              <a:buFont typeface="Monotype Sorts" pitchFamily="2" charset="2"/>
              <a:buNone/>
            </a:pPr>
            <a:r>
              <a:rPr lang="en-US"/>
              <a:t>1. Many information resources may be accessed through the Internet: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online library catalogs 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documents in various formats 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databases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educational and information services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/>
              <a:t>2. Documents can be sent through the Internet (e.g, e-mail, FTP, file-sharing)</a:t>
            </a:r>
          </a:p>
          <a:p>
            <a:pPr>
              <a:buFont typeface="Monotype Sorts" pitchFamily="2" charset="2"/>
              <a:buNone/>
            </a:pPr>
            <a:r>
              <a:rPr lang="en-US"/>
              <a:t>3. Librarians can communicate with people using e-mail, chat, newsgroups etc…</a:t>
            </a:r>
          </a:p>
        </p:txBody>
      </p:sp>
    </p:spTree>
  </p:cSld>
  <p:clrMapOvr>
    <a:masterClrMapping/>
  </p:clrMapOvr>
  <p:transition advTm="5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bldLvl="2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F33B2-FC01-4E11-8CAB-28D8108AF105}" type="slidenum">
              <a:rPr lang="en-US"/>
              <a:pPr/>
              <a:t>27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924800" cy="1143000"/>
          </a:xfrm>
        </p:spPr>
        <p:txBody>
          <a:bodyPr/>
          <a:lstStyle/>
          <a:p>
            <a:r>
              <a:rPr lang="en-US"/>
              <a:t>Issues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60960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Copyright</a:t>
            </a:r>
          </a:p>
          <a:p>
            <a:pPr>
              <a:lnSpc>
                <a:spcPct val="90000"/>
              </a:lnSpc>
            </a:pPr>
            <a:r>
              <a:rPr lang="en-US"/>
              <a:t>Privacy</a:t>
            </a:r>
          </a:p>
          <a:p>
            <a:pPr>
              <a:lnSpc>
                <a:spcPct val="90000"/>
              </a:lnSpc>
            </a:pPr>
            <a:r>
              <a:rPr lang="en-US"/>
              <a:t>Security</a:t>
            </a:r>
          </a:p>
          <a:p>
            <a:pPr>
              <a:lnSpc>
                <a:spcPct val="90000"/>
              </a:lnSpc>
            </a:pPr>
            <a:r>
              <a:rPr lang="en-US"/>
              <a:t>Netiquette</a:t>
            </a:r>
          </a:p>
          <a:p>
            <a:pPr>
              <a:lnSpc>
                <a:spcPct val="90000"/>
              </a:lnSpc>
            </a:pPr>
            <a:r>
              <a:rPr lang="en-US"/>
              <a:t>Censorship</a:t>
            </a:r>
          </a:p>
          <a:p>
            <a:pPr>
              <a:lnSpc>
                <a:spcPct val="90000"/>
              </a:lnSpc>
            </a:pPr>
            <a:r>
              <a:rPr lang="en-US"/>
              <a:t>Quality</a:t>
            </a:r>
          </a:p>
          <a:p>
            <a:pPr>
              <a:lnSpc>
                <a:spcPct val="90000"/>
              </a:lnSpc>
            </a:pPr>
            <a:r>
              <a:rPr lang="en-US"/>
              <a:t>Quantity </a:t>
            </a:r>
          </a:p>
          <a:p>
            <a:pPr>
              <a:lnSpc>
                <a:spcPct val="90000"/>
              </a:lnSpc>
            </a:pPr>
            <a:r>
              <a:rPr lang="en-US"/>
              <a:t>Archiving</a:t>
            </a:r>
          </a:p>
        </p:txBody>
      </p:sp>
      <p:graphicFrame>
        <p:nvGraphicFramePr>
          <p:cNvPr id="148486" name="Object 6"/>
          <p:cNvGraphicFramePr>
            <a:graphicFrameLocks noChangeAspect="1"/>
          </p:cNvGraphicFramePr>
          <p:nvPr/>
        </p:nvGraphicFramePr>
        <p:xfrm>
          <a:off x="4194175" y="2000250"/>
          <a:ext cx="3856038" cy="3867150"/>
        </p:xfrm>
        <a:graphic>
          <a:graphicData uri="http://schemas.openxmlformats.org/presentationml/2006/ole">
            <p:oleObj spid="_x0000_s148486" name="Clip" r:id="rId3" imgW="4824000" imgH="4838400" progId="MS_ClipArt_Gallery.2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0114C-9C3B-452C-AF02-6AE0375993BB}" type="slidenum">
              <a:rPr lang="en-US"/>
              <a:pPr/>
              <a:t>3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924800" cy="1143000"/>
          </a:xfrm>
        </p:spPr>
        <p:txBody>
          <a:bodyPr/>
          <a:lstStyle/>
          <a:p>
            <a:r>
              <a:rPr lang="en-US"/>
              <a:t>Learning outcomes</a:t>
            </a:r>
          </a:p>
        </p:txBody>
      </p:sp>
      <p:sp>
        <p:nvSpPr>
          <p:cNvPr id="14950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9906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	</a:t>
            </a:r>
            <a:r>
              <a:rPr lang="en-US" sz="2800"/>
              <a:t>By the end of this lesson, you should be able to:</a:t>
            </a:r>
            <a:endParaRPr kumimoji="0" lang="en-US" sz="2800"/>
          </a:p>
          <a:p>
            <a:pPr>
              <a:lnSpc>
                <a:spcPct val="90000"/>
              </a:lnSpc>
            </a:pPr>
            <a:r>
              <a:rPr kumimoji="0" lang="en-US" sz="2800"/>
              <a:t>Define what is the Internet and other Internet  concepts and terms.</a:t>
            </a:r>
          </a:p>
          <a:p>
            <a:pPr>
              <a:lnSpc>
                <a:spcPct val="90000"/>
              </a:lnSpc>
            </a:pPr>
            <a:r>
              <a:rPr kumimoji="0" lang="en-US" sz="2800"/>
              <a:t>Describe Internet tools and services.</a:t>
            </a:r>
          </a:p>
          <a:p>
            <a:pPr>
              <a:lnSpc>
                <a:spcPct val="90000"/>
              </a:lnSpc>
            </a:pPr>
            <a:r>
              <a:rPr lang="en-US" sz="2800"/>
              <a:t>Identify information resources for libraries on the Internet.</a:t>
            </a:r>
          </a:p>
          <a:p>
            <a:pPr>
              <a:lnSpc>
                <a:spcPct val="90000"/>
              </a:lnSpc>
            </a:pPr>
            <a:r>
              <a:rPr lang="en-US" sz="2800"/>
              <a:t>Use online information resources on the Internet.</a:t>
            </a:r>
          </a:p>
          <a:p>
            <a:pPr>
              <a:lnSpc>
                <a:spcPct val="90000"/>
              </a:lnSpc>
            </a:pPr>
            <a:r>
              <a:rPr lang="en-US" sz="2800"/>
              <a:t>Realize the importance of Internet to libraries.</a:t>
            </a:r>
          </a:p>
          <a:p>
            <a:pPr>
              <a:lnSpc>
                <a:spcPct val="90000"/>
              </a:lnSpc>
            </a:pPr>
            <a:r>
              <a:rPr lang="en-US" sz="2800"/>
              <a:t>Discuss some issues and concerns regarding the use of Internet in libraries.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utoUpdateAnimBg="0"/>
      <p:bldP spid="14950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542E8-4627-4A02-918B-6E6C00CC5CC3}" type="slidenum">
              <a:rPr lang="en-US"/>
              <a:pPr/>
              <a:t>4</a:t>
            </a:fld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0772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What is the  Internet?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981200"/>
            <a:ext cx="8001000" cy="4114800"/>
          </a:xfrm>
          <a:noFill/>
          <a:ln/>
        </p:spPr>
        <p:txBody>
          <a:bodyPr lIns="90488" tIns="44450" rIns="90488" bIns="44450"/>
          <a:lstStyle/>
          <a:p>
            <a:pPr>
              <a:buFont typeface="Monotype Sorts" pitchFamily="2" charset="2"/>
              <a:buNone/>
            </a:pPr>
            <a:r>
              <a:rPr lang="en-US" sz="3600">
                <a:latin typeface="Garamond" pitchFamily="18" charset="0"/>
              </a:rPr>
              <a:t>	</a:t>
            </a:r>
            <a:r>
              <a:rPr lang="en-US"/>
              <a:t>The Internet is a global network of computers communicating under one set of guidelines, formally called Transmission Control Protocol/Internet Protocol (TCP/IP).</a:t>
            </a:r>
            <a:endParaRPr lang="en-US" b="1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1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7C6D-8ED1-48D8-927A-9E435CB48254}" type="slidenum">
              <a:rPr lang="en-US"/>
              <a:pPr/>
              <a:t>5</a:t>
            </a:fld>
            <a:endParaRPr lang="en-US"/>
          </a:p>
        </p:txBody>
      </p:sp>
      <p:sp>
        <p:nvSpPr>
          <p:cNvPr id="1105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2390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The Internet</a:t>
            </a:r>
          </a:p>
        </p:txBody>
      </p:sp>
      <p:sp>
        <p:nvSpPr>
          <p:cNvPr id="1105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2743200" cy="49530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Garamond" pitchFamily="18" charset="0"/>
              </a:rPr>
              <a:t>	</a:t>
            </a:r>
            <a:r>
              <a:rPr lang="en-US"/>
              <a:t>The Internet is more than a physical network of wires linking individual computers to one another.</a:t>
            </a:r>
            <a:r>
              <a:rPr lang="en-US" b="1">
                <a:latin typeface="Garamond" pitchFamily="18" charset="0"/>
              </a:rPr>
              <a:t> </a:t>
            </a:r>
            <a:endParaRPr lang="en-US" sz="2800">
              <a:latin typeface="Univers Condensed" pitchFamily="34" charset="0"/>
            </a:endParaRPr>
          </a:p>
        </p:txBody>
      </p:sp>
      <p:grpSp>
        <p:nvGrpSpPr>
          <p:cNvPr id="110659" name="Group 1091"/>
          <p:cNvGrpSpPr>
            <a:grpSpLocks/>
          </p:cNvGrpSpPr>
          <p:nvPr/>
        </p:nvGrpSpPr>
        <p:grpSpPr bwMode="auto">
          <a:xfrm>
            <a:off x="2819400" y="2133600"/>
            <a:ext cx="1419225" cy="987425"/>
            <a:chOff x="1232" y="1645"/>
            <a:chExt cx="894" cy="622"/>
          </a:xfrm>
        </p:grpSpPr>
        <p:sp>
          <p:nvSpPr>
            <p:cNvPr id="110643" name="Freeform 1075"/>
            <p:cNvSpPr>
              <a:spLocks/>
            </p:cNvSpPr>
            <p:nvPr/>
          </p:nvSpPr>
          <p:spPr bwMode="auto">
            <a:xfrm>
              <a:off x="1757" y="2041"/>
              <a:ext cx="191" cy="90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41" y="0"/>
                </a:cxn>
                <a:cxn ang="0">
                  <a:pos x="173" y="6"/>
                </a:cxn>
                <a:cxn ang="0">
                  <a:pos x="198" y="23"/>
                </a:cxn>
                <a:cxn ang="0">
                  <a:pos x="232" y="110"/>
                </a:cxn>
                <a:cxn ang="0">
                  <a:pos x="253" y="144"/>
                </a:cxn>
                <a:cxn ang="0">
                  <a:pos x="272" y="161"/>
                </a:cxn>
                <a:cxn ang="0">
                  <a:pos x="292" y="169"/>
                </a:cxn>
                <a:cxn ang="0">
                  <a:pos x="321" y="175"/>
                </a:cxn>
                <a:cxn ang="0">
                  <a:pos x="381" y="179"/>
                </a:cxn>
              </a:cxnLst>
              <a:rect l="0" t="0" r="r" b="b"/>
              <a:pathLst>
                <a:path w="381" h="179">
                  <a:moveTo>
                    <a:pt x="0" y="18"/>
                  </a:moveTo>
                  <a:lnTo>
                    <a:pt x="141" y="0"/>
                  </a:lnTo>
                  <a:lnTo>
                    <a:pt x="173" y="6"/>
                  </a:lnTo>
                  <a:lnTo>
                    <a:pt x="198" y="23"/>
                  </a:lnTo>
                  <a:lnTo>
                    <a:pt x="232" y="110"/>
                  </a:lnTo>
                  <a:lnTo>
                    <a:pt x="253" y="144"/>
                  </a:lnTo>
                  <a:lnTo>
                    <a:pt x="272" y="161"/>
                  </a:lnTo>
                  <a:lnTo>
                    <a:pt x="292" y="169"/>
                  </a:lnTo>
                  <a:lnTo>
                    <a:pt x="321" y="175"/>
                  </a:lnTo>
                  <a:lnTo>
                    <a:pt x="381" y="179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651" name="Group 1083"/>
            <p:cNvGrpSpPr>
              <a:grpSpLocks/>
            </p:cNvGrpSpPr>
            <p:nvPr/>
          </p:nvGrpSpPr>
          <p:grpSpPr bwMode="auto">
            <a:xfrm>
              <a:off x="1232" y="1839"/>
              <a:ext cx="696" cy="428"/>
              <a:chOff x="1232" y="1839"/>
              <a:chExt cx="696" cy="428"/>
            </a:xfrm>
          </p:grpSpPr>
          <p:grpSp>
            <p:nvGrpSpPr>
              <p:cNvPr id="110647" name="Group 1079"/>
              <p:cNvGrpSpPr>
                <a:grpSpLocks/>
              </p:cNvGrpSpPr>
              <p:nvPr/>
            </p:nvGrpSpPr>
            <p:grpSpPr bwMode="auto">
              <a:xfrm>
                <a:off x="1232" y="2143"/>
                <a:ext cx="696" cy="124"/>
                <a:chOff x="1232" y="2143"/>
                <a:chExt cx="696" cy="124"/>
              </a:xfrm>
            </p:grpSpPr>
            <p:sp>
              <p:nvSpPr>
                <p:cNvPr id="110644" name="Freeform 1076"/>
                <p:cNvSpPr>
                  <a:spLocks/>
                </p:cNvSpPr>
                <p:nvPr/>
              </p:nvSpPr>
              <p:spPr bwMode="auto">
                <a:xfrm>
                  <a:off x="1232" y="2143"/>
                  <a:ext cx="696" cy="124"/>
                </a:xfrm>
                <a:custGeom>
                  <a:avLst/>
                  <a:gdLst/>
                  <a:ahLst/>
                  <a:cxnLst>
                    <a:cxn ang="0">
                      <a:pos x="172" y="0"/>
                    </a:cxn>
                    <a:cxn ang="0">
                      <a:pos x="1222" y="0"/>
                    </a:cxn>
                    <a:cxn ang="0">
                      <a:pos x="1389" y="226"/>
                    </a:cxn>
                    <a:cxn ang="0">
                      <a:pos x="1390" y="237"/>
                    </a:cxn>
                    <a:cxn ang="0">
                      <a:pos x="1384" y="246"/>
                    </a:cxn>
                    <a:cxn ang="0">
                      <a:pos x="1373" y="249"/>
                    </a:cxn>
                    <a:cxn ang="0">
                      <a:pos x="20" y="249"/>
                    </a:cxn>
                    <a:cxn ang="0">
                      <a:pos x="6" y="245"/>
                    </a:cxn>
                    <a:cxn ang="0">
                      <a:pos x="0" y="234"/>
                    </a:cxn>
                    <a:cxn ang="0">
                      <a:pos x="3" y="221"/>
                    </a:cxn>
                    <a:cxn ang="0">
                      <a:pos x="172" y="0"/>
                    </a:cxn>
                  </a:cxnLst>
                  <a:rect l="0" t="0" r="r" b="b"/>
                  <a:pathLst>
                    <a:path w="1390" h="249">
                      <a:moveTo>
                        <a:pt x="172" y="0"/>
                      </a:moveTo>
                      <a:lnTo>
                        <a:pt x="1222" y="0"/>
                      </a:lnTo>
                      <a:lnTo>
                        <a:pt x="1389" y="226"/>
                      </a:lnTo>
                      <a:lnTo>
                        <a:pt x="1390" y="237"/>
                      </a:lnTo>
                      <a:lnTo>
                        <a:pt x="1384" y="246"/>
                      </a:lnTo>
                      <a:lnTo>
                        <a:pt x="1373" y="249"/>
                      </a:lnTo>
                      <a:lnTo>
                        <a:pt x="20" y="249"/>
                      </a:lnTo>
                      <a:lnTo>
                        <a:pt x="6" y="245"/>
                      </a:lnTo>
                      <a:lnTo>
                        <a:pt x="0" y="234"/>
                      </a:lnTo>
                      <a:lnTo>
                        <a:pt x="3" y="221"/>
                      </a:lnTo>
                      <a:lnTo>
                        <a:pt x="17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45" name="Freeform 1077"/>
                <p:cNvSpPr>
                  <a:spLocks/>
                </p:cNvSpPr>
                <p:nvPr/>
              </p:nvSpPr>
              <p:spPr bwMode="auto">
                <a:xfrm>
                  <a:off x="1271" y="2170"/>
                  <a:ext cx="462" cy="79"/>
                </a:xfrm>
                <a:custGeom>
                  <a:avLst/>
                  <a:gdLst/>
                  <a:ahLst/>
                  <a:cxnLst>
                    <a:cxn ang="0">
                      <a:pos x="124" y="0"/>
                    </a:cxn>
                    <a:cxn ang="0">
                      <a:pos x="881" y="0"/>
                    </a:cxn>
                    <a:cxn ang="0">
                      <a:pos x="924" y="160"/>
                    </a:cxn>
                    <a:cxn ang="0">
                      <a:pos x="0" y="160"/>
                    </a:cxn>
                    <a:cxn ang="0">
                      <a:pos x="124" y="0"/>
                    </a:cxn>
                  </a:cxnLst>
                  <a:rect l="0" t="0" r="r" b="b"/>
                  <a:pathLst>
                    <a:path w="924" h="160">
                      <a:moveTo>
                        <a:pt x="124" y="0"/>
                      </a:moveTo>
                      <a:lnTo>
                        <a:pt x="881" y="0"/>
                      </a:lnTo>
                      <a:lnTo>
                        <a:pt x="924" y="160"/>
                      </a:lnTo>
                      <a:lnTo>
                        <a:pt x="0" y="160"/>
                      </a:lnTo>
                      <a:lnTo>
                        <a:pt x="12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46" name="Freeform 1078"/>
                <p:cNvSpPr>
                  <a:spLocks/>
                </p:cNvSpPr>
                <p:nvPr/>
              </p:nvSpPr>
              <p:spPr bwMode="auto">
                <a:xfrm>
                  <a:off x="1748" y="2170"/>
                  <a:ext cx="140" cy="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6" y="0"/>
                    </a:cxn>
                    <a:cxn ang="0">
                      <a:pos x="280" y="160"/>
                    </a:cxn>
                    <a:cxn ang="0">
                      <a:pos x="53" y="16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0" h="160">
                      <a:moveTo>
                        <a:pt x="0" y="0"/>
                      </a:moveTo>
                      <a:lnTo>
                        <a:pt x="166" y="0"/>
                      </a:lnTo>
                      <a:lnTo>
                        <a:pt x="280" y="160"/>
                      </a:lnTo>
                      <a:lnTo>
                        <a:pt x="53" y="1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0648" name="Rectangle 1080"/>
              <p:cNvSpPr>
                <a:spLocks noChangeArrowheads="1"/>
              </p:cNvSpPr>
              <p:nvPr/>
            </p:nvSpPr>
            <p:spPr bwMode="auto">
              <a:xfrm>
                <a:off x="1391" y="1839"/>
                <a:ext cx="377" cy="29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49" name="Rectangle 1081"/>
              <p:cNvSpPr>
                <a:spLocks noChangeArrowheads="1"/>
              </p:cNvSpPr>
              <p:nvPr/>
            </p:nvSpPr>
            <p:spPr bwMode="auto">
              <a:xfrm>
                <a:off x="1443" y="1880"/>
                <a:ext cx="273" cy="206"/>
              </a:xfrm>
              <a:prstGeom prst="rect">
                <a:avLst/>
              </a:prstGeom>
              <a:solidFill>
                <a:srgbClr val="114FFB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0" name="Rectangle 1082"/>
              <p:cNvSpPr>
                <a:spLocks noChangeArrowheads="1"/>
              </p:cNvSpPr>
              <p:nvPr/>
            </p:nvSpPr>
            <p:spPr bwMode="auto">
              <a:xfrm>
                <a:off x="1683" y="2105"/>
                <a:ext cx="35" cy="1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52" name="Rectangle 1084"/>
            <p:cNvSpPr>
              <a:spLocks noChangeArrowheads="1"/>
            </p:cNvSpPr>
            <p:nvPr/>
          </p:nvSpPr>
          <p:spPr bwMode="auto">
            <a:xfrm>
              <a:off x="1934" y="1645"/>
              <a:ext cx="192" cy="5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3" name="Rectangle 1085"/>
            <p:cNvSpPr>
              <a:spLocks noChangeArrowheads="1"/>
            </p:cNvSpPr>
            <p:nvPr/>
          </p:nvSpPr>
          <p:spPr bwMode="auto">
            <a:xfrm>
              <a:off x="1984" y="1697"/>
              <a:ext cx="115" cy="1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4" name="Rectangle 1086"/>
            <p:cNvSpPr>
              <a:spLocks noChangeArrowheads="1"/>
            </p:cNvSpPr>
            <p:nvPr/>
          </p:nvSpPr>
          <p:spPr bwMode="auto">
            <a:xfrm>
              <a:off x="2097" y="1865"/>
              <a:ext cx="6" cy="37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5" name="Rectangle 1087"/>
            <p:cNvSpPr>
              <a:spLocks noChangeArrowheads="1"/>
            </p:cNvSpPr>
            <p:nvPr/>
          </p:nvSpPr>
          <p:spPr bwMode="auto">
            <a:xfrm>
              <a:off x="1996" y="1744"/>
              <a:ext cx="34" cy="7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6" name="Rectangle 1088"/>
            <p:cNvSpPr>
              <a:spLocks noChangeArrowheads="1"/>
            </p:cNvSpPr>
            <p:nvPr/>
          </p:nvSpPr>
          <p:spPr bwMode="auto">
            <a:xfrm>
              <a:off x="2009" y="1698"/>
              <a:ext cx="9" cy="16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7" name="Rectangle 1089"/>
            <p:cNvSpPr>
              <a:spLocks noChangeArrowheads="1"/>
            </p:cNvSpPr>
            <p:nvPr/>
          </p:nvSpPr>
          <p:spPr bwMode="auto">
            <a:xfrm>
              <a:off x="2076" y="1730"/>
              <a:ext cx="21" cy="3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8" name="Rectangle 1090"/>
            <p:cNvSpPr>
              <a:spLocks noChangeArrowheads="1"/>
            </p:cNvSpPr>
            <p:nvPr/>
          </p:nvSpPr>
          <p:spPr bwMode="auto">
            <a:xfrm>
              <a:off x="2076" y="1797"/>
              <a:ext cx="20" cy="3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92" name="Group 1124"/>
          <p:cNvGrpSpPr>
            <a:grpSpLocks/>
          </p:cNvGrpSpPr>
          <p:nvPr/>
        </p:nvGrpSpPr>
        <p:grpSpPr bwMode="auto">
          <a:xfrm>
            <a:off x="4191000" y="762000"/>
            <a:ext cx="4722813" cy="3722688"/>
            <a:chOff x="1447" y="1016"/>
            <a:chExt cx="2975" cy="2345"/>
          </a:xfrm>
        </p:grpSpPr>
        <p:graphicFrame>
          <p:nvGraphicFramePr>
            <p:cNvPr id="110596" name="Object 1028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527" y="1016"/>
            <a:ext cx="2409" cy="2345"/>
          </p:xfrm>
          <a:graphic>
            <a:graphicData uri="http://schemas.openxmlformats.org/presentationml/2006/ole">
              <p:oleObj spid="_x0000_s110596" name="Microsoft ClipArt Gallery" r:id="rId3" imgW="4905360" imgH="4776480" progId="MS_ClipArt_Gallery">
                <p:embed/>
              </p:oleObj>
            </a:graphicData>
          </a:graphic>
        </p:graphicFrame>
        <p:grpSp>
          <p:nvGrpSpPr>
            <p:cNvPr id="110605" name="Group 1037"/>
            <p:cNvGrpSpPr>
              <a:grpSpLocks/>
            </p:cNvGrpSpPr>
            <p:nvPr/>
          </p:nvGrpSpPr>
          <p:grpSpPr bwMode="auto">
            <a:xfrm>
              <a:off x="1485" y="2119"/>
              <a:ext cx="2877" cy="751"/>
              <a:chOff x="1485" y="2119"/>
              <a:chExt cx="2877" cy="751"/>
            </a:xfrm>
          </p:grpSpPr>
          <p:sp>
            <p:nvSpPr>
              <p:cNvPr id="110598" name="Rectangle 1030"/>
              <p:cNvSpPr>
                <a:spLocks noChangeArrowheads="1"/>
              </p:cNvSpPr>
              <p:nvPr/>
            </p:nvSpPr>
            <p:spPr bwMode="auto">
              <a:xfrm>
                <a:off x="3980" y="2556"/>
                <a:ext cx="28" cy="314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599" name="Rectangle 1031"/>
              <p:cNvSpPr>
                <a:spLocks noChangeArrowheads="1"/>
              </p:cNvSpPr>
              <p:nvPr/>
            </p:nvSpPr>
            <p:spPr bwMode="auto">
              <a:xfrm>
                <a:off x="2846" y="2546"/>
                <a:ext cx="29" cy="315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00" name="Rectangle 1032"/>
              <p:cNvSpPr>
                <a:spLocks noChangeArrowheads="1"/>
              </p:cNvSpPr>
              <p:nvPr/>
            </p:nvSpPr>
            <p:spPr bwMode="auto">
              <a:xfrm>
                <a:off x="2782" y="2243"/>
                <a:ext cx="28" cy="315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01" name="Rectangle 1033"/>
              <p:cNvSpPr>
                <a:spLocks noChangeArrowheads="1"/>
              </p:cNvSpPr>
              <p:nvPr/>
            </p:nvSpPr>
            <p:spPr bwMode="auto">
              <a:xfrm>
                <a:off x="1758" y="2550"/>
                <a:ext cx="28" cy="314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02" name="Rectangle 1034"/>
              <p:cNvSpPr>
                <a:spLocks noChangeArrowheads="1"/>
              </p:cNvSpPr>
              <p:nvPr/>
            </p:nvSpPr>
            <p:spPr bwMode="auto">
              <a:xfrm>
                <a:off x="1609" y="2237"/>
                <a:ext cx="29" cy="315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03" name="Rectangle 1035"/>
              <p:cNvSpPr>
                <a:spLocks noChangeArrowheads="1"/>
              </p:cNvSpPr>
              <p:nvPr/>
            </p:nvSpPr>
            <p:spPr bwMode="auto">
              <a:xfrm>
                <a:off x="2915" y="2119"/>
                <a:ext cx="788" cy="28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04" name="Rectangle 1036"/>
              <p:cNvSpPr>
                <a:spLocks noChangeArrowheads="1"/>
              </p:cNvSpPr>
              <p:nvPr/>
            </p:nvSpPr>
            <p:spPr bwMode="auto">
              <a:xfrm>
                <a:off x="1485" y="2541"/>
                <a:ext cx="2877" cy="29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0621" name="Group 1053"/>
            <p:cNvGrpSpPr>
              <a:grpSpLocks/>
            </p:cNvGrpSpPr>
            <p:nvPr/>
          </p:nvGrpSpPr>
          <p:grpSpPr bwMode="auto">
            <a:xfrm>
              <a:off x="1447" y="2727"/>
              <a:ext cx="696" cy="618"/>
              <a:chOff x="1447" y="2727"/>
              <a:chExt cx="696" cy="618"/>
            </a:xfrm>
          </p:grpSpPr>
          <p:grpSp>
            <p:nvGrpSpPr>
              <p:cNvPr id="110608" name="Group 1040"/>
              <p:cNvGrpSpPr>
                <a:grpSpLocks/>
              </p:cNvGrpSpPr>
              <p:nvPr/>
            </p:nvGrpSpPr>
            <p:grpSpPr bwMode="auto">
              <a:xfrm>
                <a:off x="1475" y="3114"/>
                <a:ext cx="638" cy="195"/>
                <a:chOff x="1475" y="3114"/>
                <a:chExt cx="638" cy="195"/>
              </a:xfrm>
            </p:grpSpPr>
            <p:sp>
              <p:nvSpPr>
                <p:cNvPr id="110606" name="Rectangle 1038"/>
                <p:cNvSpPr>
                  <a:spLocks noChangeArrowheads="1"/>
                </p:cNvSpPr>
                <p:nvPr/>
              </p:nvSpPr>
              <p:spPr bwMode="auto">
                <a:xfrm>
                  <a:off x="1475" y="3114"/>
                  <a:ext cx="638" cy="19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07" name="Rectangle 1039"/>
                <p:cNvSpPr>
                  <a:spLocks noChangeArrowheads="1"/>
                </p:cNvSpPr>
                <p:nvPr/>
              </p:nvSpPr>
              <p:spPr bwMode="auto">
                <a:xfrm>
                  <a:off x="1830" y="3147"/>
                  <a:ext cx="221" cy="90"/>
                </a:xfrm>
                <a:prstGeom prst="rect">
                  <a:avLst/>
                </a:prstGeom>
                <a:solidFill>
                  <a:srgbClr val="80808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12" name="Group 1044"/>
              <p:cNvGrpSpPr>
                <a:grpSpLocks/>
              </p:cNvGrpSpPr>
              <p:nvPr/>
            </p:nvGrpSpPr>
            <p:grpSpPr bwMode="auto">
              <a:xfrm>
                <a:off x="1447" y="3220"/>
                <a:ext cx="696" cy="125"/>
                <a:chOff x="1447" y="3220"/>
                <a:chExt cx="696" cy="125"/>
              </a:xfrm>
            </p:grpSpPr>
            <p:sp>
              <p:nvSpPr>
                <p:cNvPr id="110609" name="Freeform 1041"/>
                <p:cNvSpPr>
                  <a:spLocks/>
                </p:cNvSpPr>
                <p:nvPr/>
              </p:nvSpPr>
              <p:spPr bwMode="auto">
                <a:xfrm>
                  <a:off x="1447" y="3220"/>
                  <a:ext cx="696" cy="125"/>
                </a:xfrm>
                <a:custGeom>
                  <a:avLst/>
                  <a:gdLst/>
                  <a:ahLst/>
                  <a:cxnLst>
                    <a:cxn ang="0">
                      <a:pos x="174" y="0"/>
                    </a:cxn>
                    <a:cxn ang="0">
                      <a:pos x="1223" y="0"/>
                    </a:cxn>
                    <a:cxn ang="0">
                      <a:pos x="1389" y="224"/>
                    </a:cxn>
                    <a:cxn ang="0">
                      <a:pos x="1392" y="234"/>
                    </a:cxn>
                    <a:cxn ang="0">
                      <a:pos x="1386" y="244"/>
                    </a:cxn>
                    <a:cxn ang="0">
                      <a:pos x="1375" y="248"/>
                    </a:cxn>
                    <a:cxn ang="0">
                      <a:pos x="20" y="248"/>
                    </a:cxn>
                    <a:cxn ang="0">
                      <a:pos x="8" y="242"/>
                    </a:cxn>
                    <a:cxn ang="0">
                      <a:pos x="0" y="231"/>
                    </a:cxn>
                    <a:cxn ang="0">
                      <a:pos x="3" y="219"/>
                    </a:cxn>
                    <a:cxn ang="0">
                      <a:pos x="174" y="0"/>
                    </a:cxn>
                  </a:cxnLst>
                  <a:rect l="0" t="0" r="r" b="b"/>
                  <a:pathLst>
                    <a:path w="1392" h="248">
                      <a:moveTo>
                        <a:pt x="174" y="0"/>
                      </a:moveTo>
                      <a:lnTo>
                        <a:pt x="1223" y="0"/>
                      </a:lnTo>
                      <a:lnTo>
                        <a:pt x="1389" y="224"/>
                      </a:lnTo>
                      <a:lnTo>
                        <a:pt x="1392" y="234"/>
                      </a:lnTo>
                      <a:lnTo>
                        <a:pt x="1386" y="244"/>
                      </a:lnTo>
                      <a:lnTo>
                        <a:pt x="1375" y="248"/>
                      </a:lnTo>
                      <a:lnTo>
                        <a:pt x="20" y="248"/>
                      </a:lnTo>
                      <a:lnTo>
                        <a:pt x="8" y="242"/>
                      </a:lnTo>
                      <a:lnTo>
                        <a:pt x="0" y="231"/>
                      </a:lnTo>
                      <a:lnTo>
                        <a:pt x="3" y="219"/>
                      </a:lnTo>
                      <a:lnTo>
                        <a:pt x="1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0" name="Freeform 1042"/>
                <p:cNvSpPr>
                  <a:spLocks/>
                </p:cNvSpPr>
                <p:nvPr/>
              </p:nvSpPr>
              <p:spPr bwMode="auto">
                <a:xfrm>
                  <a:off x="1486" y="3246"/>
                  <a:ext cx="462" cy="79"/>
                </a:xfrm>
                <a:custGeom>
                  <a:avLst/>
                  <a:gdLst/>
                  <a:ahLst/>
                  <a:cxnLst>
                    <a:cxn ang="0">
                      <a:pos x="125" y="0"/>
                    </a:cxn>
                    <a:cxn ang="0">
                      <a:pos x="882" y="0"/>
                    </a:cxn>
                    <a:cxn ang="0">
                      <a:pos x="925" y="158"/>
                    </a:cxn>
                    <a:cxn ang="0">
                      <a:pos x="0" y="158"/>
                    </a:cxn>
                    <a:cxn ang="0">
                      <a:pos x="125" y="0"/>
                    </a:cxn>
                  </a:cxnLst>
                  <a:rect l="0" t="0" r="r" b="b"/>
                  <a:pathLst>
                    <a:path w="925" h="158">
                      <a:moveTo>
                        <a:pt x="125" y="0"/>
                      </a:moveTo>
                      <a:lnTo>
                        <a:pt x="882" y="0"/>
                      </a:lnTo>
                      <a:lnTo>
                        <a:pt x="925" y="158"/>
                      </a:lnTo>
                      <a:lnTo>
                        <a:pt x="0" y="158"/>
                      </a:lnTo>
                      <a:lnTo>
                        <a:pt x="12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1" name="Freeform 1043"/>
                <p:cNvSpPr>
                  <a:spLocks/>
                </p:cNvSpPr>
                <p:nvPr/>
              </p:nvSpPr>
              <p:spPr bwMode="auto">
                <a:xfrm>
                  <a:off x="1963" y="3246"/>
                  <a:ext cx="140" cy="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4" y="0"/>
                    </a:cxn>
                    <a:cxn ang="0">
                      <a:pos x="280" y="158"/>
                    </a:cxn>
                    <a:cxn ang="0">
                      <a:pos x="52" y="15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0" h="158">
                      <a:moveTo>
                        <a:pt x="0" y="0"/>
                      </a:moveTo>
                      <a:lnTo>
                        <a:pt x="164" y="0"/>
                      </a:lnTo>
                      <a:lnTo>
                        <a:pt x="280" y="158"/>
                      </a:lnTo>
                      <a:lnTo>
                        <a:pt x="52" y="15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20" name="Group 1052"/>
              <p:cNvGrpSpPr>
                <a:grpSpLocks/>
              </p:cNvGrpSpPr>
              <p:nvPr/>
            </p:nvGrpSpPr>
            <p:grpSpPr bwMode="auto">
              <a:xfrm>
                <a:off x="1564" y="2727"/>
                <a:ext cx="463" cy="381"/>
                <a:chOff x="1564" y="2727"/>
                <a:chExt cx="463" cy="381"/>
              </a:xfrm>
            </p:grpSpPr>
            <p:sp>
              <p:nvSpPr>
                <p:cNvPr id="110613" name="Rectangle 1045"/>
                <p:cNvSpPr>
                  <a:spLocks noChangeArrowheads="1"/>
                </p:cNvSpPr>
                <p:nvPr/>
              </p:nvSpPr>
              <p:spPr bwMode="auto">
                <a:xfrm>
                  <a:off x="1564" y="2727"/>
                  <a:ext cx="463" cy="38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4" name="Rectangle 1046"/>
                <p:cNvSpPr>
                  <a:spLocks noChangeArrowheads="1"/>
                </p:cNvSpPr>
                <p:nvPr/>
              </p:nvSpPr>
              <p:spPr bwMode="auto">
                <a:xfrm>
                  <a:off x="1594" y="2759"/>
                  <a:ext cx="403" cy="322"/>
                </a:xfrm>
                <a:prstGeom prst="rect">
                  <a:avLst/>
                </a:prstGeom>
                <a:solidFill>
                  <a:srgbClr val="114FFB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5" name="Rectangle 1047"/>
                <p:cNvSpPr>
                  <a:spLocks noChangeArrowheads="1"/>
                </p:cNvSpPr>
                <p:nvPr/>
              </p:nvSpPr>
              <p:spPr bwMode="auto">
                <a:xfrm>
                  <a:off x="1939" y="2759"/>
                  <a:ext cx="56" cy="3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6" name="Rectangle 1048"/>
                <p:cNvSpPr>
                  <a:spLocks noChangeArrowheads="1"/>
                </p:cNvSpPr>
                <p:nvPr/>
              </p:nvSpPr>
              <p:spPr bwMode="auto">
                <a:xfrm>
                  <a:off x="1953" y="2776"/>
                  <a:ext cx="27" cy="2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7" name="Oval 1049"/>
                <p:cNvSpPr>
                  <a:spLocks noChangeArrowheads="1"/>
                </p:cNvSpPr>
                <p:nvPr/>
              </p:nvSpPr>
              <p:spPr bwMode="auto">
                <a:xfrm>
                  <a:off x="1955" y="2916"/>
                  <a:ext cx="21" cy="2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8" name="Oval 1050"/>
                <p:cNvSpPr>
                  <a:spLocks noChangeArrowheads="1"/>
                </p:cNvSpPr>
                <p:nvPr/>
              </p:nvSpPr>
              <p:spPr bwMode="auto">
                <a:xfrm>
                  <a:off x="1955" y="2974"/>
                  <a:ext cx="21" cy="2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19" name="Oval 1051"/>
                <p:cNvSpPr>
                  <a:spLocks noChangeArrowheads="1"/>
                </p:cNvSpPr>
                <p:nvPr/>
              </p:nvSpPr>
              <p:spPr bwMode="auto">
                <a:xfrm>
                  <a:off x="1955" y="3030"/>
                  <a:ext cx="21" cy="2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0630" name="Group 1062"/>
            <p:cNvGrpSpPr>
              <a:grpSpLocks/>
            </p:cNvGrpSpPr>
            <p:nvPr/>
          </p:nvGrpSpPr>
          <p:grpSpPr bwMode="auto">
            <a:xfrm>
              <a:off x="2496" y="2064"/>
              <a:ext cx="556" cy="201"/>
              <a:chOff x="2512" y="2066"/>
              <a:chExt cx="556" cy="201"/>
            </a:xfrm>
          </p:grpSpPr>
          <p:sp>
            <p:nvSpPr>
              <p:cNvPr id="110622" name="Rectangle 1054"/>
              <p:cNvSpPr>
                <a:spLocks noChangeArrowheads="1"/>
              </p:cNvSpPr>
              <p:nvPr/>
            </p:nvSpPr>
            <p:spPr bwMode="auto">
              <a:xfrm>
                <a:off x="2512" y="2074"/>
                <a:ext cx="556" cy="193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23" name="Rectangle 1055"/>
              <p:cNvSpPr>
                <a:spLocks noChangeArrowheads="1"/>
              </p:cNvSpPr>
              <p:nvPr/>
            </p:nvSpPr>
            <p:spPr bwMode="auto">
              <a:xfrm>
                <a:off x="2513" y="2208"/>
                <a:ext cx="553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0628" name="Group 1060"/>
              <p:cNvGrpSpPr>
                <a:grpSpLocks/>
              </p:cNvGrpSpPr>
              <p:nvPr/>
            </p:nvGrpSpPr>
            <p:grpSpPr bwMode="auto">
              <a:xfrm>
                <a:off x="2841" y="2221"/>
                <a:ext cx="138" cy="45"/>
                <a:chOff x="2841" y="2221"/>
                <a:chExt cx="138" cy="45"/>
              </a:xfrm>
            </p:grpSpPr>
            <p:sp>
              <p:nvSpPr>
                <p:cNvPr id="110624" name="Rectangle 1056"/>
                <p:cNvSpPr>
                  <a:spLocks noChangeArrowheads="1"/>
                </p:cNvSpPr>
                <p:nvPr/>
              </p:nvSpPr>
              <p:spPr bwMode="auto">
                <a:xfrm>
                  <a:off x="2841" y="2221"/>
                  <a:ext cx="15" cy="4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25" name="Rectangle 1057"/>
                <p:cNvSpPr>
                  <a:spLocks noChangeArrowheads="1"/>
                </p:cNvSpPr>
                <p:nvPr/>
              </p:nvSpPr>
              <p:spPr bwMode="auto">
                <a:xfrm>
                  <a:off x="2885" y="2221"/>
                  <a:ext cx="14" cy="4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26" name="Rectangle 1058"/>
                <p:cNvSpPr>
                  <a:spLocks noChangeArrowheads="1"/>
                </p:cNvSpPr>
                <p:nvPr/>
              </p:nvSpPr>
              <p:spPr bwMode="auto">
                <a:xfrm>
                  <a:off x="2926" y="2221"/>
                  <a:ext cx="14" cy="4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27" name="Rectangle 1059"/>
                <p:cNvSpPr>
                  <a:spLocks noChangeArrowheads="1"/>
                </p:cNvSpPr>
                <p:nvPr/>
              </p:nvSpPr>
              <p:spPr bwMode="auto">
                <a:xfrm>
                  <a:off x="2966" y="2221"/>
                  <a:ext cx="13" cy="45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0629" name="Rectangle 1061"/>
              <p:cNvSpPr>
                <a:spLocks noChangeArrowheads="1"/>
              </p:cNvSpPr>
              <p:nvPr/>
            </p:nvSpPr>
            <p:spPr bwMode="auto">
              <a:xfrm>
                <a:off x="2583" y="2066"/>
                <a:ext cx="12" cy="5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0642" name="Group 1074"/>
            <p:cNvGrpSpPr>
              <a:grpSpLocks/>
            </p:cNvGrpSpPr>
            <p:nvPr/>
          </p:nvGrpSpPr>
          <p:grpSpPr bwMode="auto">
            <a:xfrm>
              <a:off x="3611" y="1853"/>
              <a:ext cx="811" cy="414"/>
              <a:chOff x="3611" y="1853"/>
              <a:chExt cx="811" cy="414"/>
            </a:xfrm>
          </p:grpSpPr>
          <p:grpSp>
            <p:nvGrpSpPr>
              <p:cNvPr id="110638" name="Group 1070"/>
              <p:cNvGrpSpPr>
                <a:grpSpLocks/>
              </p:cNvGrpSpPr>
              <p:nvPr/>
            </p:nvGrpSpPr>
            <p:grpSpPr bwMode="auto">
              <a:xfrm>
                <a:off x="3611" y="1853"/>
                <a:ext cx="811" cy="414"/>
                <a:chOff x="3611" y="1853"/>
                <a:chExt cx="811" cy="414"/>
              </a:xfrm>
            </p:grpSpPr>
            <p:sp>
              <p:nvSpPr>
                <p:cNvPr id="110631" name="Rectangle 1063"/>
                <p:cNvSpPr>
                  <a:spLocks noChangeArrowheads="1"/>
                </p:cNvSpPr>
                <p:nvPr/>
              </p:nvSpPr>
              <p:spPr bwMode="auto">
                <a:xfrm>
                  <a:off x="3649" y="2072"/>
                  <a:ext cx="638" cy="19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32" name="Rectangle 1064"/>
                <p:cNvSpPr>
                  <a:spLocks noChangeArrowheads="1"/>
                </p:cNvSpPr>
                <p:nvPr/>
              </p:nvSpPr>
              <p:spPr bwMode="auto">
                <a:xfrm>
                  <a:off x="3712" y="2196"/>
                  <a:ext cx="513" cy="7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33" name="Freeform 1065"/>
                <p:cNvSpPr>
                  <a:spLocks/>
                </p:cNvSpPr>
                <p:nvPr/>
              </p:nvSpPr>
              <p:spPr bwMode="auto">
                <a:xfrm>
                  <a:off x="3624" y="1873"/>
                  <a:ext cx="703" cy="199"/>
                </a:xfrm>
                <a:custGeom>
                  <a:avLst/>
                  <a:gdLst/>
                  <a:ahLst/>
                  <a:cxnLst>
                    <a:cxn ang="0">
                      <a:pos x="0" y="322"/>
                    </a:cxn>
                    <a:cxn ang="0">
                      <a:pos x="58" y="399"/>
                    </a:cxn>
                    <a:cxn ang="0">
                      <a:pos x="1322" y="399"/>
                    </a:cxn>
                    <a:cxn ang="0">
                      <a:pos x="1405" y="322"/>
                    </a:cxn>
                    <a:cxn ang="0">
                      <a:pos x="1405" y="0"/>
                    </a:cxn>
                    <a:cxn ang="0">
                      <a:pos x="0" y="0"/>
                    </a:cxn>
                    <a:cxn ang="0">
                      <a:pos x="0" y="322"/>
                    </a:cxn>
                  </a:cxnLst>
                  <a:rect l="0" t="0" r="r" b="b"/>
                  <a:pathLst>
                    <a:path w="1405" h="399">
                      <a:moveTo>
                        <a:pt x="0" y="322"/>
                      </a:moveTo>
                      <a:lnTo>
                        <a:pt x="58" y="399"/>
                      </a:lnTo>
                      <a:lnTo>
                        <a:pt x="1322" y="399"/>
                      </a:lnTo>
                      <a:lnTo>
                        <a:pt x="1405" y="322"/>
                      </a:lnTo>
                      <a:lnTo>
                        <a:pt x="1405" y="0"/>
                      </a:lnTo>
                      <a:lnTo>
                        <a:pt x="0" y="0"/>
                      </a:lnTo>
                      <a:lnTo>
                        <a:pt x="0" y="32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34" name="Rectangle 1066"/>
                <p:cNvSpPr>
                  <a:spLocks noChangeArrowheads="1"/>
                </p:cNvSpPr>
                <p:nvPr/>
              </p:nvSpPr>
              <p:spPr bwMode="auto">
                <a:xfrm>
                  <a:off x="3611" y="2175"/>
                  <a:ext cx="41" cy="3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35" name="Line 1067"/>
                <p:cNvSpPr>
                  <a:spLocks noChangeShapeType="1"/>
                </p:cNvSpPr>
                <p:nvPr/>
              </p:nvSpPr>
              <p:spPr bwMode="auto">
                <a:xfrm>
                  <a:off x="3624" y="1904"/>
                  <a:ext cx="709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36" name="Rectangle 1068"/>
                <p:cNvSpPr>
                  <a:spLocks noChangeArrowheads="1"/>
                </p:cNvSpPr>
                <p:nvPr/>
              </p:nvSpPr>
              <p:spPr bwMode="auto">
                <a:xfrm>
                  <a:off x="3800" y="1853"/>
                  <a:ext cx="509" cy="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37" name="Freeform 1069"/>
                <p:cNvSpPr>
                  <a:spLocks/>
                </p:cNvSpPr>
                <p:nvPr/>
              </p:nvSpPr>
              <p:spPr bwMode="auto">
                <a:xfrm>
                  <a:off x="4285" y="2104"/>
                  <a:ext cx="137" cy="64"/>
                </a:xfrm>
                <a:custGeom>
                  <a:avLst/>
                  <a:gdLst/>
                  <a:ahLst/>
                  <a:cxnLst>
                    <a:cxn ang="0">
                      <a:pos x="0" y="77"/>
                    </a:cxn>
                    <a:cxn ang="0">
                      <a:pos x="274" y="0"/>
                    </a:cxn>
                    <a:cxn ang="0">
                      <a:pos x="274" y="48"/>
                    </a:cxn>
                    <a:cxn ang="0">
                      <a:pos x="0" y="129"/>
                    </a:cxn>
                    <a:cxn ang="0">
                      <a:pos x="0" y="77"/>
                    </a:cxn>
                  </a:cxnLst>
                  <a:rect l="0" t="0" r="r" b="b"/>
                  <a:pathLst>
                    <a:path w="274" h="129">
                      <a:moveTo>
                        <a:pt x="0" y="77"/>
                      </a:moveTo>
                      <a:lnTo>
                        <a:pt x="274" y="0"/>
                      </a:lnTo>
                      <a:lnTo>
                        <a:pt x="274" y="48"/>
                      </a:lnTo>
                      <a:lnTo>
                        <a:pt x="0" y="129"/>
                      </a:lnTo>
                      <a:lnTo>
                        <a:pt x="0" y="7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41" name="Group 1073"/>
              <p:cNvGrpSpPr>
                <a:grpSpLocks/>
              </p:cNvGrpSpPr>
              <p:nvPr/>
            </p:nvGrpSpPr>
            <p:grpSpPr bwMode="auto">
              <a:xfrm>
                <a:off x="3685" y="1931"/>
                <a:ext cx="41" cy="45"/>
                <a:chOff x="3685" y="1931"/>
                <a:chExt cx="41" cy="45"/>
              </a:xfrm>
            </p:grpSpPr>
            <p:sp>
              <p:nvSpPr>
                <p:cNvPr id="110639" name="Rectangle 1071"/>
                <p:cNvSpPr>
                  <a:spLocks noChangeArrowheads="1"/>
                </p:cNvSpPr>
                <p:nvPr/>
              </p:nvSpPr>
              <p:spPr bwMode="auto">
                <a:xfrm>
                  <a:off x="3686" y="1932"/>
                  <a:ext cx="39" cy="4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40" name="Freeform 1072"/>
                <p:cNvSpPr>
                  <a:spLocks/>
                </p:cNvSpPr>
                <p:nvPr/>
              </p:nvSpPr>
              <p:spPr bwMode="auto">
                <a:xfrm>
                  <a:off x="3685" y="1931"/>
                  <a:ext cx="41" cy="45"/>
                </a:xfrm>
                <a:custGeom>
                  <a:avLst/>
                  <a:gdLst/>
                  <a:ahLst/>
                  <a:cxnLst>
                    <a:cxn ang="0">
                      <a:pos x="82" y="17"/>
                    </a:cxn>
                    <a:cxn ang="0">
                      <a:pos x="12" y="17"/>
                    </a:cxn>
                    <a:cxn ang="0">
                      <a:pos x="12" y="90"/>
                    </a:cxn>
                    <a:cxn ang="0">
                      <a:pos x="0" y="90"/>
                    </a:cxn>
                    <a:cxn ang="0">
                      <a:pos x="0" y="0"/>
                    </a:cxn>
                    <a:cxn ang="0">
                      <a:pos x="83" y="0"/>
                    </a:cxn>
                    <a:cxn ang="0">
                      <a:pos x="82" y="17"/>
                    </a:cxn>
                  </a:cxnLst>
                  <a:rect l="0" t="0" r="r" b="b"/>
                  <a:pathLst>
                    <a:path w="83" h="90">
                      <a:moveTo>
                        <a:pt x="82" y="17"/>
                      </a:moveTo>
                      <a:lnTo>
                        <a:pt x="12" y="17"/>
                      </a:lnTo>
                      <a:lnTo>
                        <a:pt x="12" y="90"/>
                      </a:lnTo>
                      <a:lnTo>
                        <a:pt x="0" y="90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2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0675" name="Group 1107"/>
            <p:cNvGrpSpPr>
              <a:grpSpLocks/>
            </p:cNvGrpSpPr>
            <p:nvPr/>
          </p:nvGrpSpPr>
          <p:grpSpPr bwMode="auto">
            <a:xfrm>
              <a:off x="2526" y="2727"/>
              <a:ext cx="695" cy="618"/>
              <a:chOff x="2526" y="2727"/>
              <a:chExt cx="695" cy="618"/>
            </a:xfrm>
          </p:grpSpPr>
          <p:grpSp>
            <p:nvGrpSpPr>
              <p:cNvPr id="110662" name="Group 1094"/>
              <p:cNvGrpSpPr>
                <a:grpSpLocks/>
              </p:cNvGrpSpPr>
              <p:nvPr/>
            </p:nvGrpSpPr>
            <p:grpSpPr bwMode="auto">
              <a:xfrm>
                <a:off x="2553" y="3114"/>
                <a:ext cx="639" cy="195"/>
                <a:chOff x="2553" y="3114"/>
                <a:chExt cx="639" cy="195"/>
              </a:xfrm>
            </p:grpSpPr>
            <p:sp>
              <p:nvSpPr>
                <p:cNvPr id="110660" name="Rectangle 1092"/>
                <p:cNvSpPr>
                  <a:spLocks noChangeArrowheads="1"/>
                </p:cNvSpPr>
                <p:nvPr/>
              </p:nvSpPr>
              <p:spPr bwMode="auto">
                <a:xfrm>
                  <a:off x="2553" y="3114"/>
                  <a:ext cx="639" cy="19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61" name="Rectangle 1093"/>
                <p:cNvSpPr>
                  <a:spLocks noChangeArrowheads="1"/>
                </p:cNvSpPr>
                <p:nvPr/>
              </p:nvSpPr>
              <p:spPr bwMode="auto">
                <a:xfrm>
                  <a:off x="2909" y="3147"/>
                  <a:ext cx="220" cy="90"/>
                </a:xfrm>
                <a:prstGeom prst="rect">
                  <a:avLst/>
                </a:prstGeom>
                <a:solidFill>
                  <a:srgbClr val="80808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66" name="Group 1098"/>
              <p:cNvGrpSpPr>
                <a:grpSpLocks/>
              </p:cNvGrpSpPr>
              <p:nvPr/>
            </p:nvGrpSpPr>
            <p:grpSpPr bwMode="auto">
              <a:xfrm>
                <a:off x="2526" y="3220"/>
                <a:ext cx="695" cy="125"/>
                <a:chOff x="2526" y="3220"/>
                <a:chExt cx="695" cy="125"/>
              </a:xfrm>
            </p:grpSpPr>
            <p:sp>
              <p:nvSpPr>
                <p:cNvPr id="110663" name="Freeform 1095"/>
                <p:cNvSpPr>
                  <a:spLocks/>
                </p:cNvSpPr>
                <p:nvPr/>
              </p:nvSpPr>
              <p:spPr bwMode="auto">
                <a:xfrm>
                  <a:off x="2526" y="3220"/>
                  <a:ext cx="695" cy="125"/>
                </a:xfrm>
                <a:custGeom>
                  <a:avLst/>
                  <a:gdLst/>
                  <a:ahLst/>
                  <a:cxnLst>
                    <a:cxn ang="0">
                      <a:pos x="173" y="0"/>
                    </a:cxn>
                    <a:cxn ang="0">
                      <a:pos x="1222" y="0"/>
                    </a:cxn>
                    <a:cxn ang="0">
                      <a:pos x="1387" y="224"/>
                    </a:cxn>
                    <a:cxn ang="0">
                      <a:pos x="1390" y="234"/>
                    </a:cxn>
                    <a:cxn ang="0">
                      <a:pos x="1384" y="244"/>
                    </a:cxn>
                    <a:cxn ang="0">
                      <a:pos x="1373" y="248"/>
                    </a:cxn>
                    <a:cxn ang="0">
                      <a:pos x="18" y="248"/>
                    </a:cxn>
                    <a:cxn ang="0">
                      <a:pos x="7" y="242"/>
                    </a:cxn>
                    <a:cxn ang="0">
                      <a:pos x="0" y="231"/>
                    </a:cxn>
                    <a:cxn ang="0">
                      <a:pos x="1" y="219"/>
                    </a:cxn>
                    <a:cxn ang="0">
                      <a:pos x="173" y="0"/>
                    </a:cxn>
                  </a:cxnLst>
                  <a:rect l="0" t="0" r="r" b="b"/>
                  <a:pathLst>
                    <a:path w="1390" h="248">
                      <a:moveTo>
                        <a:pt x="173" y="0"/>
                      </a:moveTo>
                      <a:lnTo>
                        <a:pt x="1222" y="0"/>
                      </a:lnTo>
                      <a:lnTo>
                        <a:pt x="1387" y="224"/>
                      </a:lnTo>
                      <a:lnTo>
                        <a:pt x="1390" y="234"/>
                      </a:lnTo>
                      <a:lnTo>
                        <a:pt x="1384" y="244"/>
                      </a:lnTo>
                      <a:lnTo>
                        <a:pt x="1373" y="248"/>
                      </a:lnTo>
                      <a:lnTo>
                        <a:pt x="18" y="248"/>
                      </a:lnTo>
                      <a:lnTo>
                        <a:pt x="7" y="242"/>
                      </a:lnTo>
                      <a:lnTo>
                        <a:pt x="0" y="231"/>
                      </a:lnTo>
                      <a:lnTo>
                        <a:pt x="1" y="219"/>
                      </a:lnTo>
                      <a:lnTo>
                        <a:pt x="17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64" name="Freeform 1096"/>
                <p:cNvSpPr>
                  <a:spLocks/>
                </p:cNvSpPr>
                <p:nvPr/>
              </p:nvSpPr>
              <p:spPr bwMode="auto">
                <a:xfrm>
                  <a:off x="2564" y="3246"/>
                  <a:ext cx="462" cy="79"/>
                </a:xfrm>
                <a:custGeom>
                  <a:avLst/>
                  <a:gdLst/>
                  <a:ahLst/>
                  <a:cxnLst>
                    <a:cxn ang="0">
                      <a:pos x="125" y="0"/>
                    </a:cxn>
                    <a:cxn ang="0">
                      <a:pos x="882" y="0"/>
                    </a:cxn>
                    <a:cxn ang="0">
                      <a:pos x="925" y="158"/>
                    </a:cxn>
                    <a:cxn ang="0">
                      <a:pos x="0" y="158"/>
                    </a:cxn>
                    <a:cxn ang="0">
                      <a:pos x="125" y="0"/>
                    </a:cxn>
                  </a:cxnLst>
                  <a:rect l="0" t="0" r="r" b="b"/>
                  <a:pathLst>
                    <a:path w="925" h="158">
                      <a:moveTo>
                        <a:pt x="125" y="0"/>
                      </a:moveTo>
                      <a:lnTo>
                        <a:pt x="882" y="0"/>
                      </a:lnTo>
                      <a:lnTo>
                        <a:pt x="925" y="158"/>
                      </a:lnTo>
                      <a:lnTo>
                        <a:pt x="0" y="158"/>
                      </a:lnTo>
                      <a:lnTo>
                        <a:pt x="12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65" name="Freeform 1097"/>
                <p:cNvSpPr>
                  <a:spLocks/>
                </p:cNvSpPr>
                <p:nvPr/>
              </p:nvSpPr>
              <p:spPr bwMode="auto">
                <a:xfrm>
                  <a:off x="3041" y="3246"/>
                  <a:ext cx="141" cy="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6" y="0"/>
                    </a:cxn>
                    <a:cxn ang="0">
                      <a:pos x="281" y="158"/>
                    </a:cxn>
                    <a:cxn ang="0">
                      <a:pos x="52" y="15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1" h="158">
                      <a:moveTo>
                        <a:pt x="0" y="0"/>
                      </a:moveTo>
                      <a:lnTo>
                        <a:pt x="166" y="0"/>
                      </a:lnTo>
                      <a:lnTo>
                        <a:pt x="281" y="158"/>
                      </a:lnTo>
                      <a:lnTo>
                        <a:pt x="52" y="15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74" name="Group 1106"/>
              <p:cNvGrpSpPr>
                <a:grpSpLocks/>
              </p:cNvGrpSpPr>
              <p:nvPr/>
            </p:nvGrpSpPr>
            <p:grpSpPr bwMode="auto">
              <a:xfrm>
                <a:off x="2643" y="2727"/>
                <a:ext cx="463" cy="381"/>
                <a:chOff x="2643" y="2727"/>
                <a:chExt cx="463" cy="381"/>
              </a:xfrm>
            </p:grpSpPr>
            <p:sp>
              <p:nvSpPr>
                <p:cNvPr id="110667" name="Rectangle 1099"/>
                <p:cNvSpPr>
                  <a:spLocks noChangeArrowheads="1"/>
                </p:cNvSpPr>
                <p:nvPr/>
              </p:nvSpPr>
              <p:spPr bwMode="auto">
                <a:xfrm>
                  <a:off x="2643" y="2727"/>
                  <a:ext cx="463" cy="38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68" name="Rectangle 1100"/>
                <p:cNvSpPr>
                  <a:spLocks noChangeArrowheads="1"/>
                </p:cNvSpPr>
                <p:nvPr/>
              </p:nvSpPr>
              <p:spPr bwMode="auto">
                <a:xfrm>
                  <a:off x="2673" y="2759"/>
                  <a:ext cx="402" cy="322"/>
                </a:xfrm>
                <a:prstGeom prst="rect">
                  <a:avLst/>
                </a:prstGeom>
                <a:solidFill>
                  <a:srgbClr val="114FFB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69" name="Rectangle 1101"/>
                <p:cNvSpPr>
                  <a:spLocks noChangeArrowheads="1"/>
                </p:cNvSpPr>
                <p:nvPr/>
              </p:nvSpPr>
              <p:spPr bwMode="auto">
                <a:xfrm>
                  <a:off x="3017" y="2759"/>
                  <a:ext cx="57" cy="3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70" name="Rectangle 1102"/>
                <p:cNvSpPr>
                  <a:spLocks noChangeArrowheads="1"/>
                </p:cNvSpPr>
                <p:nvPr/>
              </p:nvSpPr>
              <p:spPr bwMode="auto">
                <a:xfrm>
                  <a:off x="3031" y="2776"/>
                  <a:ext cx="28" cy="2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71" name="Oval 1103"/>
                <p:cNvSpPr>
                  <a:spLocks noChangeArrowheads="1"/>
                </p:cNvSpPr>
                <p:nvPr/>
              </p:nvSpPr>
              <p:spPr bwMode="auto">
                <a:xfrm>
                  <a:off x="3034" y="2916"/>
                  <a:ext cx="20" cy="2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72" name="Oval 1104"/>
                <p:cNvSpPr>
                  <a:spLocks noChangeArrowheads="1"/>
                </p:cNvSpPr>
                <p:nvPr/>
              </p:nvSpPr>
              <p:spPr bwMode="auto">
                <a:xfrm>
                  <a:off x="3034" y="2974"/>
                  <a:ext cx="20" cy="2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73" name="Oval 1105"/>
                <p:cNvSpPr>
                  <a:spLocks noChangeArrowheads="1"/>
                </p:cNvSpPr>
                <p:nvPr/>
              </p:nvSpPr>
              <p:spPr bwMode="auto">
                <a:xfrm>
                  <a:off x="3034" y="3030"/>
                  <a:ext cx="20" cy="2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0691" name="Group 1123"/>
            <p:cNvGrpSpPr>
              <a:grpSpLocks/>
            </p:cNvGrpSpPr>
            <p:nvPr/>
          </p:nvGrpSpPr>
          <p:grpSpPr bwMode="auto">
            <a:xfrm>
              <a:off x="3655" y="2727"/>
              <a:ext cx="695" cy="618"/>
              <a:chOff x="3655" y="2727"/>
              <a:chExt cx="695" cy="618"/>
            </a:xfrm>
          </p:grpSpPr>
          <p:grpSp>
            <p:nvGrpSpPr>
              <p:cNvPr id="110678" name="Group 1110"/>
              <p:cNvGrpSpPr>
                <a:grpSpLocks/>
              </p:cNvGrpSpPr>
              <p:nvPr/>
            </p:nvGrpSpPr>
            <p:grpSpPr bwMode="auto">
              <a:xfrm>
                <a:off x="3682" y="3114"/>
                <a:ext cx="639" cy="195"/>
                <a:chOff x="3682" y="3114"/>
                <a:chExt cx="639" cy="195"/>
              </a:xfrm>
            </p:grpSpPr>
            <p:sp>
              <p:nvSpPr>
                <p:cNvPr id="110676" name="Rectangle 1108"/>
                <p:cNvSpPr>
                  <a:spLocks noChangeArrowheads="1"/>
                </p:cNvSpPr>
                <p:nvPr/>
              </p:nvSpPr>
              <p:spPr bwMode="auto">
                <a:xfrm>
                  <a:off x="3682" y="3114"/>
                  <a:ext cx="639" cy="19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77" name="Rectangle 1109"/>
                <p:cNvSpPr>
                  <a:spLocks noChangeArrowheads="1"/>
                </p:cNvSpPr>
                <p:nvPr/>
              </p:nvSpPr>
              <p:spPr bwMode="auto">
                <a:xfrm>
                  <a:off x="4037" y="3147"/>
                  <a:ext cx="221" cy="90"/>
                </a:xfrm>
                <a:prstGeom prst="rect">
                  <a:avLst/>
                </a:prstGeom>
                <a:solidFill>
                  <a:srgbClr val="80808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82" name="Group 1114"/>
              <p:cNvGrpSpPr>
                <a:grpSpLocks/>
              </p:cNvGrpSpPr>
              <p:nvPr/>
            </p:nvGrpSpPr>
            <p:grpSpPr bwMode="auto">
              <a:xfrm>
                <a:off x="3655" y="3220"/>
                <a:ext cx="695" cy="125"/>
                <a:chOff x="3655" y="3220"/>
                <a:chExt cx="695" cy="125"/>
              </a:xfrm>
            </p:grpSpPr>
            <p:sp>
              <p:nvSpPr>
                <p:cNvPr id="110679" name="Freeform 1111"/>
                <p:cNvSpPr>
                  <a:spLocks/>
                </p:cNvSpPr>
                <p:nvPr/>
              </p:nvSpPr>
              <p:spPr bwMode="auto">
                <a:xfrm>
                  <a:off x="3655" y="3220"/>
                  <a:ext cx="695" cy="125"/>
                </a:xfrm>
                <a:custGeom>
                  <a:avLst/>
                  <a:gdLst/>
                  <a:ahLst/>
                  <a:cxnLst>
                    <a:cxn ang="0">
                      <a:pos x="174" y="0"/>
                    </a:cxn>
                    <a:cxn ang="0">
                      <a:pos x="1223" y="0"/>
                    </a:cxn>
                    <a:cxn ang="0">
                      <a:pos x="1389" y="224"/>
                    </a:cxn>
                    <a:cxn ang="0">
                      <a:pos x="1390" y="234"/>
                    </a:cxn>
                    <a:cxn ang="0">
                      <a:pos x="1386" y="244"/>
                    </a:cxn>
                    <a:cxn ang="0">
                      <a:pos x="1375" y="248"/>
                    </a:cxn>
                    <a:cxn ang="0">
                      <a:pos x="19" y="248"/>
                    </a:cxn>
                    <a:cxn ang="0">
                      <a:pos x="8" y="242"/>
                    </a:cxn>
                    <a:cxn ang="0">
                      <a:pos x="0" y="231"/>
                    </a:cxn>
                    <a:cxn ang="0">
                      <a:pos x="3" y="219"/>
                    </a:cxn>
                    <a:cxn ang="0">
                      <a:pos x="174" y="0"/>
                    </a:cxn>
                  </a:cxnLst>
                  <a:rect l="0" t="0" r="r" b="b"/>
                  <a:pathLst>
                    <a:path w="1390" h="248">
                      <a:moveTo>
                        <a:pt x="174" y="0"/>
                      </a:moveTo>
                      <a:lnTo>
                        <a:pt x="1223" y="0"/>
                      </a:lnTo>
                      <a:lnTo>
                        <a:pt x="1389" y="224"/>
                      </a:lnTo>
                      <a:lnTo>
                        <a:pt x="1390" y="234"/>
                      </a:lnTo>
                      <a:lnTo>
                        <a:pt x="1386" y="244"/>
                      </a:lnTo>
                      <a:lnTo>
                        <a:pt x="1375" y="248"/>
                      </a:lnTo>
                      <a:lnTo>
                        <a:pt x="19" y="248"/>
                      </a:lnTo>
                      <a:lnTo>
                        <a:pt x="8" y="242"/>
                      </a:lnTo>
                      <a:lnTo>
                        <a:pt x="0" y="231"/>
                      </a:lnTo>
                      <a:lnTo>
                        <a:pt x="3" y="219"/>
                      </a:lnTo>
                      <a:lnTo>
                        <a:pt x="1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0" name="Freeform 1112"/>
                <p:cNvSpPr>
                  <a:spLocks/>
                </p:cNvSpPr>
                <p:nvPr/>
              </p:nvSpPr>
              <p:spPr bwMode="auto">
                <a:xfrm>
                  <a:off x="3693" y="3246"/>
                  <a:ext cx="463" cy="79"/>
                </a:xfrm>
                <a:custGeom>
                  <a:avLst/>
                  <a:gdLst/>
                  <a:ahLst/>
                  <a:cxnLst>
                    <a:cxn ang="0">
                      <a:pos x="125" y="0"/>
                    </a:cxn>
                    <a:cxn ang="0">
                      <a:pos x="881" y="0"/>
                    </a:cxn>
                    <a:cxn ang="0">
                      <a:pos x="926" y="158"/>
                    </a:cxn>
                    <a:cxn ang="0">
                      <a:pos x="0" y="158"/>
                    </a:cxn>
                    <a:cxn ang="0">
                      <a:pos x="125" y="0"/>
                    </a:cxn>
                  </a:cxnLst>
                  <a:rect l="0" t="0" r="r" b="b"/>
                  <a:pathLst>
                    <a:path w="926" h="158">
                      <a:moveTo>
                        <a:pt x="125" y="0"/>
                      </a:moveTo>
                      <a:lnTo>
                        <a:pt x="881" y="0"/>
                      </a:lnTo>
                      <a:lnTo>
                        <a:pt x="926" y="158"/>
                      </a:lnTo>
                      <a:lnTo>
                        <a:pt x="0" y="158"/>
                      </a:lnTo>
                      <a:lnTo>
                        <a:pt x="12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1" name="Freeform 1113"/>
                <p:cNvSpPr>
                  <a:spLocks/>
                </p:cNvSpPr>
                <p:nvPr/>
              </p:nvSpPr>
              <p:spPr bwMode="auto">
                <a:xfrm>
                  <a:off x="4170" y="3246"/>
                  <a:ext cx="140" cy="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7" y="0"/>
                    </a:cxn>
                    <a:cxn ang="0">
                      <a:pos x="282" y="158"/>
                    </a:cxn>
                    <a:cxn ang="0">
                      <a:pos x="53" y="15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2" h="158">
                      <a:moveTo>
                        <a:pt x="0" y="0"/>
                      </a:moveTo>
                      <a:lnTo>
                        <a:pt x="167" y="0"/>
                      </a:lnTo>
                      <a:lnTo>
                        <a:pt x="282" y="158"/>
                      </a:lnTo>
                      <a:lnTo>
                        <a:pt x="53" y="15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0690" name="Group 1122"/>
              <p:cNvGrpSpPr>
                <a:grpSpLocks/>
              </p:cNvGrpSpPr>
              <p:nvPr/>
            </p:nvGrpSpPr>
            <p:grpSpPr bwMode="auto">
              <a:xfrm>
                <a:off x="3771" y="2727"/>
                <a:ext cx="463" cy="381"/>
                <a:chOff x="3771" y="2727"/>
                <a:chExt cx="463" cy="381"/>
              </a:xfrm>
            </p:grpSpPr>
            <p:sp>
              <p:nvSpPr>
                <p:cNvPr id="110683" name="Rectangle 1115"/>
                <p:cNvSpPr>
                  <a:spLocks noChangeArrowheads="1"/>
                </p:cNvSpPr>
                <p:nvPr/>
              </p:nvSpPr>
              <p:spPr bwMode="auto">
                <a:xfrm>
                  <a:off x="3771" y="2727"/>
                  <a:ext cx="463" cy="38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4" name="Rectangle 1116"/>
                <p:cNvSpPr>
                  <a:spLocks noChangeArrowheads="1"/>
                </p:cNvSpPr>
                <p:nvPr/>
              </p:nvSpPr>
              <p:spPr bwMode="auto">
                <a:xfrm>
                  <a:off x="3801" y="2759"/>
                  <a:ext cx="403" cy="322"/>
                </a:xfrm>
                <a:prstGeom prst="rect">
                  <a:avLst/>
                </a:prstGeom>
                <a:solidFill>
                  <a:srgbClr val="114FFB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5" name="Rectangle 1117"/>
                <p:cNvSpPr>
                  <a:spLocks noChangeArrowheads="1"/>
                </p:cNvSpPr>
                <p:nvPr/>
              </p:nvSpPr>
              <p:spPr bwMode="auto">
                <a:xfrm>
                  <a:off x="4147" y="2759"/>
                  <a:ext cx="56" cy="3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6" name="Rectangle 1118"/>
                <p:cNvSpPr>
                  <a:spLocks noChangeArrowheads="1"/>
                </p:cNvSpPr>
                <p:nvPr/>
              </p:nvSpPr>
              <p:spPr bwMode="auto">
                <a:xfrm>
                  <a:off x="4160" y="2776"/>
                  <a:ext cx="27" cy="21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7" name="Oval 1119"/>
                <p:cNvSpPr>
                  <a:spLocks noChangeArrowheads="1"/>
                </p:cNvSpPr>
                <p:nvPr/>
              </p:nvSpPr>
              <p:spPr bwMode="auto">
                <a:xfrm>
                  <a:off x="4163" y="2916"/>
                  <a:ext cx="21" cy="2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8" name="Oval 1120"/>
                <p:cNvSpPr>
                  <a:spLocks noChangeArrowheads="1"/>
                </p:cNvSpPr>
                <p:nvPr/>
              </p:nvSpPr>
              <p:spPr bwMode="auto">
                <a:xfrm>
                  <a:off x="4163" y="2974"/>
                  <a:ext cx="21" cy="2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689" name="Oval 1121"/>
                <p:cNvSpPr>
                  <a:spLocks noChangeArrowheads="1"/>
                </p:cNvSpPr>
                <p:nvPr/>
              </p:nvSpPr>
              <p:spPr bwMode="auto">
                <a:xfrm>
                  <a:off x="4163" y="3030"/>
                  <a:ext cx="21" cy="2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10693" name="Text Box 1125"/>
          <p:cNvSpPr txBox="1">
            <a:spLocks noChangeArrowheads="1"/>
          </p:cNvSpPr>
          <p:nvPr/>
        </p:nvSpPr>
        <p:spPr bwMode="auto">
          <a:xfrm>
            <a:off x="2851150" y="5237163"/>
            <a:ext cx="5438775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</a:rPr>
              <a:t>It is also a network of people </a:t>
            </a:r>
          </a:p>
          <a:p>
            <a:r>
              <a:rPr lang="en-US" sz="3200">
                <a:latin typeface="Arial" charset="0"/>
              </a:rPr>
              <a:t>and information resources.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  <p:bldP spid="11069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B4947-8FF9-4651-B996-02D175AAEC8D}" type="slidenum">
              <a:rPr lang="en-US"/>
              <a:pPr/>
              <a:t>6</a:t>
            </a:fld>
            <a:endParaRPr lang="en-US"/>
          </a:p>
        </p:txBody>
      </p:sp>
      <p:sp>
        <p:nvSpPr>
          <p:cNvPr id="111618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0"/>
            <a:ext cx="7772400" cy="25146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Garamond" pitchFamily="18" charset="0"/>
              </a:rPr>
              <a:t>	</a:t>
            </a:r>
            <a:r>
              <a:rPr lang="en-US"/>
              <a:t>The Internet is not a specific place, company, or service, although places, companies and services are accessible via the Internet. Nobody owns the Internet.</a:t>
            </a:r>
            <a:endParaRPr lang="en-US" sz="2800"/>
          </a:p>
        </p:txBody>
      </p:sp>
      <p:graphicFrame>
        <p:nvGraphicFramePr>
          <p:cNvPr id="111621" name="Object 1029"/>
          <p:cNvGraphicFramePr>
            <a:graphicFrameLocks noChangeAspect="1"/>
          </p:cNvGraphicFramePr>
          <p:nvPr/>
        </p:nvGraphicFramePr>
        <p:xfrm>
          <a:off x="4648200" y="609600"/>
          <a:ext cx="2312988" cy="2287588"/>
        </p:xfrm>
        <a:graphic>
          <a:graphicData uri="http://schemas.openxmlformats.org/presentationml/2006/ole">
            <p:oleObj spid="_x0000_s111621" name="Clip" r:id="rId3" imgW="2313000" imgH="2287800" progId="MS_ClipArt_Gallery.2">
              <p:embed/>
            </p:oleObj>
          </a:graphicData>
        </a:graphic>
      </p:graphicFrame>
      <p:graphicFrame>
        <p:nvGraphicFramePr>
          <p:cNvPr id="111622" name="Object 1030"/>
          <p:cNvGraphicFramePr>
            <a:graphicFrameLocks noChangeAspect="1"/>
          </p:cNvGraphicFramePr>
          <p:nvPr/>
        </p:nvGraphicFramePr>
        <p:xfrm>
          <a:off x="4114800" y="0"/>
          <a:ext cx="3367088" cy="3314700"/>
        </p:xfrm>
        <a:graphic>
          <a:graphicData uri="http://schemas.openxmlformats.org/presentationml/2006/ole">
            <p:oleObj spid="_x0000_s111622" name="Clip" r:id="rId4" imgW="3368160" imgH="3314160" progId="MS_ClipArt_Gallery.2">
              <p:embed/>
            </p:oleObj>
          </a:graphicData>
        </a:graphic>
      </p:graphicFrame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EBB64-A351-45EA-B1B1-2AA525FAFCB5}" type="slidenum">
              <a:rPr lang="en-US"/>
              <a:pPr/>
              <a:t>7</a:t>
            </a:fld>
            <a:endParaRPr lang="en-US"/>
          </a:p>
        </p:txBody>
      </p:sp>
      <p:sp>
        <p:nvSpPr>
          <p:cNvPr id="14745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6096000" cy="1143000"/>
          </a:xfrm>
        </p:spPr>
        <p:txBody>
          <a:bodyPr/>
          <a:lstStyle/>
          <a:p>
            <a:r>
              <a:rPr lang="en-US"/>
              <a:t>How do you connect to the Internet?</a:t>
            </a:r>
          </a:p>
        </p:txBody>
      </p:sp>
      <p:sp>
        <p:nvSpPr>
          <p:cNvPr id="147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4676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Basically you will need:</a:t>
            </a:r>
          </a:p>
          <a:p>
            <a:pPr>
              <a:lnSpc>
                <a:spcPct val="90000"/>
              </a:lnSpc>
            </a:pPr>
            <a:r>
              <a:rPr lang="en-US"/>
              <a:t>a personal computer</a:t>
            </a:r>
          </a:p>
          <a:p>
            <a:pPr>
              <a:lnSpc>
                <a:spcPct val="90000"/>
              </a:lnSpc>
            </a:pPr>
            <a:r>
              <a:rPr lang="en-US"/>
              <a:t>a modem and a telephone line</a:t>
            </a:r>
          </a:p>
          <a:p>
            <a:pPr>
              <a:lnSpc>
                <a:spcPct val="90000"/>
              </a:lnSpc>
            </a:pPr>
            <a:r>
              <a:rPr lang="en-US"/>
              <a:t>an Internet Service Provider (provides the software, the IP address, and the link to the Internet) </a:t>
            </a:r>
          </a:p>
          <a:p>
            <a:pPr>
              <a:lnSpc>
                <a:spcPct val="90000"/>
              </a:lnSpc>
            </a:pPr>
            <a:r>
              <a:rPr lang="en-US"/>
              <a:t>a network card if connecting to home or office network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4356-D2D7-414A-B149-2457C0E2E26B}" type="slidenum">
              <a:rPr lang="en-US"/>
              <a:pPr/>
              <a:t>8</a:t>
            </a:fld>
            <a:endParaRPr lang="en-US"/>
          </a:p>
        </p:txBody>
      </p:sp>
      <p:sp>
        <p:nvSpPr>
          <p:cNvPr id="141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05800" cy="1143000"/>
          </a:xfrm>
        </p:spPr>
        <p:txBody>
          <a:bodyPr/>
          <a:lstStyle/>
          <a:p>
            <a:r>
              <a:rPr lang="en-US"/>
              <a:t>What can you do on the Internet?</a:t>
            </a:r>
          </a:p>
        </p:txBody>
      </p:sp>
      <p:sp>
        <p:nvSpPr>
          <p:cNvPr id="141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5181600" cy="4114800"/>
          </a:xfrm>
        </p:spPr>
        <p:txBody>
          <a:bodyPr/>
          <a:lstStyle/>
          <a:p>
            <a:r>
              <a:rPr lang="en-US"/>
              <a:t>World Wide Web</a:t>
            </a:r>
          </a:p>
          <a:p>
            <a:r>
              <a:rPr lang="en-US"/>
              <a:t>Electronic Mail</a:t>
            </a:r>
          </a:p>
          <a:p>
            <a:r>
              <a:rPr lang="en-US"/>
              <a:t>FTP</a:t>
            </a:r>
          </a:p>
          <a:p>
            <a:r>
              <a:rPr lang="en-US"/>
              <a:t>Talk/Chat</a:t>
            </a:r>
          </a:p>
          <a:p>
            <a:r>
              <a:rPr lang="en-US"/>
              <a:t>Online information resources</a:t>
            </a:r>
          </a:p>
          <a:p>
            <a:r>
              <a:rPr lang="en-US"/>
              <a:t>Others</a:t>
            </a:r>
            <a:endParaRPr lang="en-US" b="1"/>
          </a:p>
        </p:txBody>
      </p:sp>
      <p:graphicFrame>
        <p:nvGraphicFramePr>
          <p:cNvPr id="172032" name="Object 1024"/>
          <p:cNvGraphicFramePr>
            <a:graphicFrameLocks noChangeAspect="1"/>
          </p:cNvGraphicFramePr>
          <p:nvPr/>
        </p:nvGraphicFramePr>
        <p:xfrm>
          <a:off x="5105400" y="2438400"/>
          <a:ext cx="3597275" cy="3390900"/>
        </p:xfrm>
        <a:graphic>
          <a:graphicData uri="http://schemas.openxmlformats.org/presentationml/2006/ole">
            <p:oleObj spid="_x0000_s172032" name="Clip" r:id="rId3" imgW="3597120" imgH="3390840" progId="MS_ClipArt_Gallery.2">
              <p:embed/>
            </p:oleObj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1. Lesson 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3C56-71B0-4915-B81A-A1FA5C54461A}" type="slidenum">
              <a:rPr lang="en-US"/>
              <a:pPr/>
              <a:t>9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2538" y="228600"/>
            <a:ext cx="7772400" cy="914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The World Wide Web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8001000" cy="5181600"/>
          </a:xfrm>
          <a:noFill/>
          <a:ln/>
        </p:spPr>
        <p:txBody>
          <a:bodyPr lIns="90488" tIns="44450" rIns="90488" bIns="44450"/>
          <a:lstStyle/>
          <a:p>
            <a:pPr>
              <a:buFont typeface="Monotype Sorts" pitchFamily="2" charset="2"/>
              <a:buNone/>
            </a:pPr>
            <a:r>
              <a:rPr lang="en-US" sz="2800"/>
              <a:t>The World Wide Web is the collective name for all the computer files in the world that are :</a:t>
            </a:r>
          </a:p>
          <a:p>
            <a:r>
              <a:rPr lang="en-US" sz="2800"/>
              <a:t>accessible through the Internet located on and provided by a large number of Web servers</a:t>
            </a:r>
          </a:p>
          <a:p>
            <a:r>
              <a:rPr lang="en-US" sz="2800"/>
              <a:t>electronically linked together, made possible by HyperText Transfer Protocol (HTTP) and HyperText Markup Language (HTML),;</a:t>
            </a:r>
          </a:p>
          <a:p>
            <a:r>
              <a:rPr lang="en-US" sz="2800"/>
              <a:t>viewed, experienced or retrieved through a “browser” program running on your computer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theme/theme1.xml><?xml version="1.0" encoding="utf-8"?>
<a:theme xmlns:a="http://schemas.openxmlformats.org/drawingml/2006/main" name="Generic (Standard)">
  <a:themeElements>
    <a:clrScheme name="Generic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46315597</TotalTime>
  <Pages>75</Pages>
  <Words>1180</Words>
  <Application>Microsoft PowerPoint 4.0</Application>
  <PresentationFormat>On-screen Show (4:3)</PresentationFormat>
  <Paragraphs>227</Paragraphs>
  <Slides>27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Times New Roman</vt:lpstr>
      <vt:lpstr>Garamond</vt:lpstr>
      <vt:lpstr>Arial</vt:lpstr>
      <vt:lpstr>Monotype Sorts</vt:lpstr>
      <vt:lpstr>Univers Condensed</vt:lpstr>
      <vt:lpstr>Comic Sans MS</vt:lpstr>
      <vt:lpstr>Generic (Standard)</vt:lpstr>
      <vt:lpstr>Microsoft ClipArt Gallery</vt:lpstr>
      <vt:lpstr>Package</vt:lpstr>
      <vt:lpstr>Microsoft Clip Gallery</vt:lpstr>
      <vt:lpstr>Introduction to Information and Communication Technologies</vt:lpstr>
      <vt:lpstr>Scope</vt:lpstr>
      <vt:lpstr>Learning outcomes</vt:lpstr>
      <vt:lpstr>What is the  Internet?</vt:lpstr>
      <vt:lpstr>The Internet</vt:lpstr>
      <vt:lpstr>Slide 6</vt:lpstr>
      <vt:lpstr>How do you connect to the Internet?</vt:lpstr>
      <vt:lpstr>What can you do on the Internet?</vt:lpstr>
      <vt:lpstr>The World Wide Web</vt:lpstr>
      <vt:lpstr>The Web components </vt:lpstr>
      <vt:lpstr>Web browsers and servers</vt:lpstr>
      <vt:lpstr>Examples of browsers</vt:lpstr>
      <vt:lpstr>Netscape Navigator</vt:lpstr>
      <vt:lpstr>Microsoft Internet Explorer</vt:lpstr>
      <vt:lpstr>Web Content</vt:lpstr>
      <vt:lpstr>HTTP and HTML</vt:lpstr>
      <vt:lpstr>Hyperlinks between Web resources</vt:lpstr>
      <vt:lpstr>Sample URL’s</vt:lpstr>
      <vt:lpstr>Electronic Mail (e-mail)</vt:lpstr>
      <vt:lpstr>Transferring files from one computer to another</vt:lpstr>
      <vt:lpstr>Real-time communication using the Internet</vt:lpstr>
      <vt:lpstr>What are online information resources?</vt:lpstr>
      <vt:lpstr>Online information resources</vt:lpstr>
      <vt:lpstr>Internet accessible library catalogs and databases</vt:lpstr>
      <vt:lpstr>Online databases / references</vt:lpstr>
      <vt:lpstr>Why is the Internet important to librarians? </vt:lpstr>
      <vt:lpstr>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Information and Communication Technologies</dc:title>
  <dc:creator>win</dc:creator>
  <cp:lastModifiedBy>User</cp:lastModifiedBy>
  <cp:revision>61</cp:revision>
  <cp:lastPrinted>1998-01-05T18:11:08Z</cp:lastPrinted>
  <dcterms:created xsi:type="dcterms:W3CDTF">1998-01-07T17:38:40Z</dcterms:created>
  <dcterms:modified xsi:type="dcterms:W3CDTF">2014-03-01T15:03:21Z</dcterms:modified>
</cp:coreProperties>
</file>