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332" r:id="rId2"/>
    <p:sldId id="333" r:id="rId3"/>
    <p:sldId id="334" r:id="rId4"/>
    <p:sldId id="335" r:id="rId5"/>
    <p:sldId id="347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9460" autoAdjust="0"/>
    <p:restoredTop sz="90929"/>
  </p:normalViewPr>
  <p:slideViewPr>
    <p:cSldViewPr>
      <p:cViewPr>
        <p:scale>
          <a:sx n="66" d="100"/>
          <a:sy n="66" d="100"/>
        </p:scale>
        <p:origin x="-149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18" y="6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1143000" y="4267200"/>
            <a:ext cx="457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7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4343400"/>
            <a:ext cx="5029200" cy="4114800"/>
          </a:xfrm>
          <a:noFill/>
        </p:spPr>
        <p:txBody>
          <a:bodyPr/>
          <a:lstStyle/>
          <a:p>
            <a:r>
              <a:rPr lang="en-US" sz="1400"/>
              <a:t>To the trainer: </a:t>
            </a:r>
          </a:p>
          <a:p>
            <a:endParaRPr lang="en-US" sz="1400"/>
          </a:p>
          <a:p>
            <a:r>
              <a:rPr lang="en-US" sz="1400"/>
              <a:t>This lesson wraps up the ICT module.  Focus on the</a:t>
            </a:r>
          </a:p>
          <a:p>
            <a:r>
              <a:rPr lang="en-US" sz="1400"/>
              <a:t> need to keep up with developments and issues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google (http://www.google.com) or any other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0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google (http://www.google.com) or any other search engine 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914400" y="4343400"/>
            <a:ext cx="4953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Emphasize the need to establish policies and develop a vision alongside the library’s mission re the library’s future.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1026"/>
          <p:cNvSpPr>
            <a:spLocks noChangeArrowheads="1"/>
          </p:cNvSpPr>
          <p:nvPr/>
        </p:nvSpPr>
        <p:spPr bwMode="auto">
          <a:xfrm>
            <a:off x="914400" y="4343400"/>
            <a:ext cx="487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102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443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r>
              <a:rPr lang="en-US" sz="1400"/>
              <a:t>Review the learning outcomes and point out to the trainees the lessons which attempted to achieve these outcomes. </a:t>
            </a:r>
          </a:p>
          <a:p>
            <a:endParaRPr lang="en-US" sz="1400"/>
          </a:p>
          <a:p>
            <a:r>
              <a:rPr lang="en-US" sz="1400"/>
              <a:t>The trainees could use the results of this discussion in evaluating the course.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98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989013" y="4186238"/>
            <a:ext cx="4954587" cy="4570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4267200"/>
            <a:ext cx="5029200" cy="4114800"/>
          </a:xfrm>
        </p:spPr>
        <p:txBody>
          <a:bodyPr/>
          <a:lstStyle/>
          <a:p>
            <a:r>
              <a:rPr lang="en-US" sz="1400"/>
              <a:t>To the trainer: </a:t>
            </a:r>
          </a:p>
          <a:p>
            <a:endParaRPr lang="en-US" sz="1400"/>
          </a:p>
          <a:p>
            <a:r>
              <a:rPr lang="en-US" sz="1400"/>
              <a:t>Provide popular examples for each one. Some examples you can use are: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Globalization..availability of computers and the Internet, cable TV around the globe.</a:t>
            </a:r>
          </a:p>
          <a:p>
            <a:pPr>
              <a:buFontTx/>
              <a:buChar char="•"/>
            </a:pPr>
            <a:r>
              <a:rPr lang="en-US" sz="1400"/>
              <a:t>Universalization--Application of ICT in all facets of society</a:t>
            </a:r>
          </a:p>
          <a:p>
            <a:pPr>
              <a:buFontTx/>
              <a:buChar char="•"/>
            </a:pPr>
            <a:r>
              <a:rPr lang="en-US" sz="1400"/>
              <a:t>Familiarization--Use of computers, Internet, cell phones, ATMs, credit cards, CD-ROMs, etc. by almost everyone, especially the young people.</a:t>
            </a:r>
          </a:p>
          <a:p>
            <a:pPr>
              <a:buFontTx/>
              <a:buChar char="•"/>
            </a:pPr>
            <a:r>
              <a:rPr lang="en-US" sz="1400"/>
              <a:t>Popularization--News items, fairs, seminars, training programs, use in the curricula, etc.</a:t>
            </a:r>
          </a:p>
          <a:p>
            <a:pPr>
              <a:buFontTx/>
              <a:buChar char="•"/>
            </a:pPr>
            <a:r>
              <a:rPr lang="en-US" sz="1400"/>
              <a:t>Enhanced capabilities--Faster processors, more efficient software applications, etc.</a:t>
            </a:r>
          </a:p>
          <a:p>
            <a:pPr>
              <a:buFontTx/>
              <a:buChar char="•"/>
            </a:pPr>
            <a:r>
              <a:rPr lang="en-US" sz="1400"/>
              <a:t>Reduced real costs--Affordable PCs. Give comparative cost examples re RAM, storage, etc.</a:t>
            </a:r>
          </a:p>
          <a:p>
            <a:endParaRPr lang="en-US"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990600" y="4267200"/>
            <a:ext cx="4953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43434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Cite IPR.</a:t>
            </a:r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excite (http://www.excite.com) or another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0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Cite IPR . </a:t>
            </a:r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hotbot(http://www.hotbot.com)or another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914400" y="4343400"/>
            <a:ext cx="4953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4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2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yahoo (http://www.yahoo.com) or any search engine to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4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google (http://www.google.com) or another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</p:spPr>
        <p:txBody>
          <a:bodyPr/>
          <a:lstStyle/>
          <a:p>
            <a:r>
              <a:rPr lang="en-US" sz="1400"/>
              <a:t>To the trainer:</a:t>
            </a:r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webcrawler (http://www.webcrawler.com) or any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435E08-D5B0-429E-8FFE-DDCD8CE8C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DA3FF-0E85-424D-8E32-27D8247C5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DE9D-37CF-4609-A221-750DC78C0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52BE4-9B52-4819-A46B-A840CF840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A59B7-E6B5-4BF0-96C5-31497F32C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E61D-61A3-4630-82B2-724557664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25967-49FD-4EB2-8B04-F52EBADEA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7DB0E-E214-440B-BD3B-71050471E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1AA6C-55F8-4FB1-906C-474BA7CF8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A389-E84C-4BDE-8FA2-0BBF078E6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83A02-A4F8-4FCB-BEB0-A77496791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en-US"/>
              <a:t>UNESCO ICTLIP Module 1. Lesson 7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98491BF3-DB68-4C7F-9CDB-944BDB42A1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cover dir="ru"/>
  </p:transition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57EA960-0DEA-4DCD-959B-AB6499D6CBE8}" type="slidenum">
              <a:rPr lang="en-US"/>
              <a:pPr/>
              <a:t>1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381000"/>
            <a:ext cx="78486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Garamond" pitchFamily="18" charset="0"/>
              </a:rPr>
              <a:t>Introduction to Information and Communication Technologies</a:t>
            </a:r>
            <a:r>
              <a:rPr lang="en-US"/>
              <a:t> 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696200" cy="1524000"/>
          </a:xfrm>
        </p:spPr>
        <p:txBody>
          <a:bodyPr/>
          <a:lstStyle/>
          <a:p>
            <a:r>
              <a:rPr lang="en-US" b="1"/>
              <a:t>Lesson 7. What are the trends and issues in ICT development and applications?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utoUpdateAnimBg="0"/>
      <p:bldP spid="24678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B21-1263-4090-8CD2-26958586999E}" type="slidenum">
              <a:rPr lang="en-US"/>
              <a:pPr/>
              <a:t>10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0960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Economic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6096000" cy="2209800"/>
          </a:xfrm>
        </p:spPr>
        <p:txBody>
          <a:bodyPr/>
          <a:lstStyle/>
          <a:p>
            <a:r>
              <a:rPr lang="en-US"/>
              <a:t>Charging for information</a:t>
            </a:r>
          </a:p>
          <a:p>
            <a:r>
              <a:rPr lang="en-US"/>
              <a:t>Private versus public sector in information systems and services</a:t>
            </a:r>
            <a:endParaRPr lang="en-US" b="1"/>
          </a:p>
          <a:p>
            <a:endParaRPr lang="en-US" b="1"/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4419600" y="4171950"/>
          <a:ext cx="2514600" cy="1779588"/>
        </p:xfrm>
        <a:graphic>
          <a:graphicData uri="http://schemas.openxmlformats.org/presentationml/2006/ole">
            <p:oleObj spid="_x0000_s265220" name="Clip" r:id="rId4" imgW="5557680" imgH="3934080" progId="MS_ClipArt_Gallery.2">
              <p:embed/>
            </p:oleObj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/>
        </p:nvGraphicFramePr>
        <p:xfrm>
          <a:off x="1328738" y="4427538"/>
          <a:ext cx="1795462" cy="1592262"/>
        </p:xfrm>
        <a:graphic>
          <a:graphicData uri="http://schemas.openxmlformats.org/presentationml/2006/ole">
            <p:oleObj spid="_x0000_s265221" name="Clip" r:id="rId5" imgW="3285720" imgH="2914200" progId="MS_ClipArt_Gallery.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051-0CC4-4FDC-ACE8-1E7178CB2DA0}" type="slidenum">
              <a:rPr lang="en-US"/>
              <a:pPr/>
              <a:t>11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0960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Language and Script</a:t>
            </a:r>
            <a:r>
              <a:rPr lang="en-US"/>
              <a:t>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6248400" cy="2362200"/>
          </a:xfrm>
        </p:spPr>
        <p:txBody>
          <a:bodyPr/>
          <a:lstStyle/>
          <a:p>
            <a:r>
              <a:rPr lang="en-US"/>
              <a:t>Language distribution and language dominance</a:t>
            </a:r>
          </a:p>
          <a:p>
            <a:r>
              <a:rPr lang="en-US"/>
              <a:t>Script multiplicity</a:t>
            </a:r>
          </a:p>
          <a:p>
            <a:r>
              <a:rPr lang="en-US"/>
              <a:t>Cultural issues in design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990600" y="4419600"/>
            <a:ext cx="5535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Monotype Sorts" pitchFamily="2" charset="2"/>
              </a:rPr>
              <a:t>Sdgghjkluewsdfsaethn</a:t>
            </a:r>
            <a:r>
              <a:rPr lang="en-US">
                <a:latin typeface="Webdings" pitchFamily="18" charset="2"/>
              </a:rPr>
              <a:t>lf</a:t>
            </a:r>
          </a:p>
          <a:p>
            <a:r>
              <a:rPr lang="en-US">
                <a:latin typeface="Webdings" pitchFamily="18" charset="2"/>
              </a:rPr>
              <a:t>;alkjhfdffrmkdhaka</a:t>
            </a:r>
            <a:endParaRPr lang="en-US">
              <a:latin typeface="Monotype Sorts" pitchFamily="2" charset="2"/>
            </a:endParaRPr>
          </a:p>
          <a:p>
            <a:endParaRPr lang="en-US">
              <a:latin typeface="Webdings" pitchFamily="18" charset="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  <p:bldP spid="2672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4211-48C4-403A-AB30-46F397ECB79F}" type="slidenum">
              <a:rPr lang="en-US"/>
              <a:pPr/>
              <a:t>12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Security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819400"/>
          </a:xfrm>
        </p:spPr>
        <p:txBody>
          <a:bodyPr/>
          <a:lstStyle/>
          <a:p>
            <a:r>
              <a:rPr lang="en-US"/>
              <a:t>Computer crimes and hackers</a:t>
            </a:r>
          </a:p>
          <a:p>
            <a:r>
              <a:rPr lang="en-US"/>
              <a:t>Security--a system of safeguards against deliberate or accidental damage to the system or data</a:t>
            </a:r>
          </a:p>
          <a:p>
            <a:r>
              <a:rPr lang="en-US"/>
              <a:t>Confidentiality</a:t>
            </a:r>
          </a:p>
        </p:txBody>
      </p:sp>
      <p:graphicFrame>
        <p:nvGraphicFramePr>
          <p:cNvPr id="279552" name="Object 0"/>
          <p:cNvGraphicFramePr>
            <a:graphicFrameLocks noChangeAspect="1"/>
          </p:cNvGraphicFramePr>
          <p:nvPr/>
        </p:nvGraphicFramePr>
        <p:xfrm>
          <a:off x="5791200" y="3886200"/>
          <a:ext cx="2362200" cy="2284413"/>
        </p:xfrm>
        <a:graphic>
          <a:graphicData uri="http://schemas.openxmlformats.org/presentationml/2006/ole">
            <p:oleObj spid="_x0000_s279552" name="Clip" r:id="rId4" imgW="1113120" imgH="1076040" progId="MS_ClipArt_Gallery.2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A8DF-69D9-4C1C-9630-D97E7A577F00}" type="slidenum">
              <a:rPr lang="en-US"/>
              <a:pPr/>
              <a:t>13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60960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ICT and Libraries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Print versus electronic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Organizational issues</a:t>
            </a:r>
          </a:p>
          <a:p>
            <a:pPr>
              <a:lnSpc>
                <a:spcPct val="90000"/>
              </a:lnSpc>
            </a:pPr>
            <a:r>
              <a:rPr lang="en-US" sz="2800"/>
              <a:t>Staff and training issues</a:t>
            </a:r>
          </a:p>
          <a:p>
            <a:pPr>
              <a:lnSpc>
                <a:spcPct val="90000"/>
              </a:lnSpc>
            </a:pPr>
            <a:r>
              <a:rPr lang="en-US" sz="2800"/>
              <a:t>Library automation </a:t>
            </a:r>
          </a:p>
          <a:p>
            <a:pPr>
              <a:lnSpc>
                <a:spcPct val="90000"/>
              </a:lnSpc>
            </a:pPr>
            <a:r>
              <a:rPr lang="en-US" sz="2800"/>
              <a:t>Retrospective conversion </a:t>
            </a:r>
          </a:p>
          <a:p>
            <a:pPr>
              <a:lnSpc>
                <a:spcPct val="90000"/>
              </a:lnSpc>
            </a:pPr>
            <a:r>
              <a:rPr lang="en-US" sz="2800"/>
              <a:t>Digitization, archival and preservation </a:t>
            </a:r>
          </a:p>
          <a:p>
            <a:pPr>
              <a:lnSpc>
                <a:spcPct val="90000"/>
              </a:lnSpc>
            </a:pPr>
            <a:r>
              <a:rPr lang="en-US" sz="2800"/>
              <a:t>Virtual libraries</a:t>
            </a:r>
          </a:p>
        </p:txBody>
      </p:sp>
      <p:graphicFrame>
        <p:nvGraphicFramePr>
          <p:cNvPr id="280576" name="Object 0"/>
          <p:cNvGraphicFramePr>
            <a:graphicFrameLocks noChangeAspect="1"/>
          </p:cNvGraphicFramePr>
          <p:nvPr/>
        </p:nvGraphicFramePr>
        <p:xfrm>
          <a:off x="6781800" y="4267200"/>
          <a:ext cx="1700213" cy="1828800"/>
        </p:xfrm>
        <a:graphic>
          <a:graphicData uri="http://schemas.openxmlformats.org/presentationml/2006/ole">
            <p:oleObj spid="_x0000_s280576" name="Clip" r:id="rId4" imgW="4251240" imgH="4570200" progId="MS_ClipArt_Gallery.2">
              <p:embed/>
            </p:oleObj>
          </a:graphicData>
        </a:graphic>
      </p:graphicFrame>
      <p:graphicFrame>
        <p:nvGraphicFramePr>
          <p:cNvPr id="280577" name="Object 1"/>
          <p:cNvGraphicFramePr>
            <a:graphicFrameLocks noChangeAspect="1"/>
          </p:cNvGraphicFramePr>
          <p:nvPr/>
        </p:nvGraphicFramePr>
        <p:xfrm>
          <a:off x="3973513" y="4724400"/>
          <a:ext cx="1195387" cy="1266825"/>
        </p:xfrm>
        <a:graphic>
          <a:graphicData uri="http://schemas.openxmlformats.org/presentationml/2006/ole">
            <p:oleObj spid="_x0000_s280577" name="Clip" r:id="rId5" imgW="837360" imgH="885600" progId="MS_ClipArt_Gallery.2">
              <p:embed/>
            </p:oleObj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A326-5720-447A-93D0-380D74B3DEC5}" type="slidenum">
              <a:rPr lang="en-US"/>
              <a:pPr/>
              <a:t>14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1816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ICTLIP Module 1 :</a:t>
            </a:r>
            <a:br>
              <a:rPr lang="en-US">
                <a:latin typeface="Garamond" pitchFamily="18" charset="0"/>
              </a:rPr>
            </a:br>
            <a:r>
              <a:rPr lang="en-US">
                <a:latin typeface="Garamond" pitchFamily="18" charset="0"/>
              </a:rPr>
              <a:t>Learning Outcomes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en-US" sz="2800"/>
              <a:t>Describe how computers process information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en-US" sz="2800"/>
              <a:t>Use a personal computer system for various tasks in libraries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en-US" sz="2800"/>
              <a:t>Define how networks (LAN, WAN, intranet, Internet) operate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en-US" sz="2800"/>
              <a:t>Recognize the significance of computers and networks in the creation, collection, consolidation and communication of information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en-US" sz="2800"/>
              <a:t>Be aware of trends and ethical, legal and technological issues concerning the use of ICT in libraries and information centers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356-8142-4E03-A817-3694C1A38139}" type="slidenum">
              <a:rPr lang="en-US"/>
              <a:pPr/>
              <a:t>2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096000" cy="5334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Scope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are the legal and regulatory issues that affect ICT applications?</a:t>
            </a:r>
          </a:p>
          <a:p>
            <a:pPr>
              <a:lnSpc>
                <a:spcPct val="90000"/>
              </a:lnSpc>
            </a:pPr>
            <a:r>
              <a:rPr lang="en-US" sz="2800"/>
              <a:t>What are the ethical and moral concerns in using ICT? </a:t>
            </a:r>
          </a:p>
          <a:p>
            <a:pPr>
              <a:lnSpc>
                <a:spcPct val="90000"/>
              </a:lnSpc>
            </a:pPr>
            <a:r>
              <a:rPr lang="en-US" sz="2800"/>
              <a:t>What political, social, and economic factors should be considered in using ICT?</a:t>
            </a:r>
          </a:p>
          <a:p>
            <a:pPr>
              <a:lnSpc>
                <a:spcPct val="90000"/>
              </a:lnSpc>
            </a:pPr>
            <a:r>
              <a:rPr lang="en-US" sz="2800"/>
              <a:t>What are the main security issues concerning computer use/Internet access?</a:t>
            </a:r>
          </a:p>
          <a:p>
            <a:pPr>
              <a:lnSpc>
                <a:spcPct val="90000"/>
              </a:lnSpc>
            </a:pPr>
            <a:r>
              <a:rPr lang="en-US" sz="2800"/>
              <a:t>What technological concerns that must be addressed in using ICT in libraries?</a:t>
            </a:r>
          </a:p>
          <a:p>
            <a:pPr>
              <a:lnSpc>
                <a:spcPct val="90000"/>
              </a:lnSpc>
            </a:pPr>
            <a:r>
              <a:rPr lang="en-US" sz="2800"/>
              <a:t>What are the main policy issues relating to ICT and which developments in ICT might affect library service?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 autoUpdateAnimBg="0"/>
      <p:bldP spid="2488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4541-AD08-4B4F-A38C-99B31D83EC0F}" type="slidenum">
              <a:rPr lang="en-US"/>
              <a:pPr/>
              <a:t>3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5916613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Learning outcomes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By the end of this lesson, you should be able to:</a:t>
            </a:r>
          </a:p>
          <a:p>
            <a:pPr>
              <a:lnSpc>
                <a:spcPct val="90000"/>
              </a:lnSpc>
            </a:pPr>
            <a:r>
              <a:rPr lang="en-US" sz="2800"/>
              <a:t>Identify the trends and issues in ICT developments and applications.</a:t>
            </a:r>
          </a:p>
          <a:p>
            <a:pPr>
              <a:lnSpc>
                <a:spcPct val="90000"/>
              </a:lnSpc>
            </a:pPr>
            <a:r>
              <a:rPr lang="en-US" sz="2800"/>
              <a:t>Be aware of the legal, ethical, moral, social, economic, and technological concerns relating to computer use/Internet access.</a:t>
            </a:r>
          </a:p>
          <a:p>
            <a:pPr>
              <a:lnSpc>
                <a:spcPct val="90000"/>
              </a:lnSpc>
            </a:pPr>
            <a:r>
              <a:rPr lang="en-US" sz="2800"/>
              <a:t>Define various policy issues related to ICT in libraries</a:t>
            </a:r>
          </a:p>
          <a:p>
            <a:pPr>
              <a:lnSpc>
                <a:spcPct val="90000"/>
              </a:lnSpc>
            </a:pPr>
            <a:r>
              <a:rPr lang="en-US" sz="2800"/>
              <a:t>Recognize developments in ICT that will affect library service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utoUpdateAnimBg="0"/>
      <p:bldP spid="25088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C874-E270-4D12-A97F-92833C967E4C}" type="slidenum">
              <a:rPr lang="en-US"/>
              <a:pPr/>
              <a:t>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Trends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267200"/>
          </a:xfrm>
        </p:spPr>
        <p:txBody>
          <a:bodyPr/>
          <a:lstStyle/>
          <a:p>
            <a:r>
              <a:rPr lang="en-US"/>
              <a:t>Globalization - available around the globe</a:t>
            </a:r>
          </a:p>
          <a:p>
            <a:r>
              <a:rPr lang="en-US"/>
              <a:t>Universalization - expanding applications</a:t>
            </a:r>
          </a:p>
          <a:p>
            <a:r>
              <a:rPr lang="en-US"/>
              <a:t>Familiarization - especially of the young</a:t>
            </a:r>
          </a:p>
          <a:p>
            <a:r>
              <a:rPr lang="en-US"/>
              <a:t>Popularization - discussed by everyone, everywhere</a:t>
            </a:r>
          </a:p>
          <a:p>
            <a:r>
              <a:rPr lang="en-US"/>
              <a:t>Enhanced capabilities</a:t>
            </a:r>
          </a:p>
          <a:p>
            <a:r>
              <a:rPr lang="en-US"/>
              <a:t>Reduced real costs</a:t>
            </a:r>
            <a:endParaRPr lang="en-US" sz="2400"/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6553200" y="3962400"/>
          <a:ext cx="2290763" cy="2606675"/>
        </p:xfrm>
        <a:graphic>
          <a:graphicData uri="http://schemas.openxmlformats.org/presentationml/2006/ole">
            <p:oleObj spid="_x0000_s252932" name="Clip" r:id="rId4" imgW="5640120" imgH="6414840" progId="MS_ClipArt_Gallery.2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D1-51C8-40CF-8A63-1899439F4F89}" type="slidenum">
              <a:rPr lang="en-US"/>
              <a:pPr/>
              <a:t>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14400"/>
            <a:ext cx="3124200" cy="762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Issues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4724400" cy="3581400"/>
          </a:xfrm>
        </p:spPr>
        <p:txBody>
          <a:bodyPr/>
          <a:lstStyle/>
          <a:p>
            <a:r>
              <a:rPr lang="en-US"/>
              <a:t>Legal and regulatory</a:t>
            </a:r>
          </a:p>
          <a:p>
            <a:r>
              <a:rPr lang="en-US"/>
              <a:t>Moral and ethical</a:t>
            </a:r>
          </a:p>
          <a:p>
            <a:r>
              <a:rPr lang="en-US"/>
              <a:t>Political</a:t>
            </a:r>
          </a:p>
          <a:p>
            <a:r>
              <a:rPr lang="en-US"/>
              <a:t>Social</a:t>
            </a:r>
          </a:p>
          <a:p>
            <a:r>
              <a:rPr lang="en-US"/>
              <a:t>Economic</a:t>
            </a:r>
          </a:p>
          <a:p>
            <a:r>
              <a:rPr lang="en-US"/>
              <a:t>Technological</a:t>
            </a:r>
          </a:p>
        </p:txBody>
      </p:sp>
      <p:pic>
        <p:nvPicPr>
          <p:cNvPr id="277508" name="Picture 4" descr="C:\Program Files\Microsoft Office\Clipart\Popular\EXAMIN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2481263" cy="2667000"/>
          </a:xfrm>
          <a:prstGeom prst="rect">
            <a:avLst/>
          </a:prstGeom>
          <a:noFill/>
        </p:spPr>
      </p:pic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6172200" y="3429000"/>
          <a:ext cx="2286000" cy="2286000"/>
        </p:xfrm>
        <a:graphic>
          <a:graphicData uri="http://schemas.openxmlformats.org/presentationml/2006/ole">
            <p:oleObj spid="_x0000_s277509" name="Clip" r:id="rId4" imgW="2365200" imgH="2365200" progId="MS_ClipArt_Gallery.2">
              <p:embed/>
            </p:oleObj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4774-05DF-4062-9478-225B3C6B8468}" type="slidenum">
              <a:rPr lang="en-US"/>
              <a:pPr/>
              <a:t>6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6096000" cy="762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Legal and Regulatory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6096000" cy="4114800"/>
          </a:xfrm>
        </p:spPr>
        <p:txBody>
          <a:bodyPr/>
          <a:lstStyle/>
          <a:p>
            <a:r>
              <a:rPr lang="en-US"/>
              <a:t>Intellectual property rights</a:t>
            </a:r>
          </a:p>
          <a:p>
            <a:r>
              <a:rPr lang="en-US"/>
              <a:t>Information access and dissemination</a:t>
            </a:r>
          </a:p>
          <a:p>
            <a:r>
              <a:rPr lang="en-US"/>
              <a:t>Information privacy</a:t>
            </a:r>
          </a:p>
          <a:p>
            <a:r>
              <a:rPr lang="en-US"/>
              <a:t>Censorship</a:t>
            </a:r>
          </a:p>
          <a:p>
            <a:r>
              <a:rPr lang="en-US"/>
              <a:t>Reading e-mail</a:t>
            </a:r>
          </a:p>
          <a:p>
            <a:r>
              <a:rPr lang="en-US"/>
              <a:t>Sending e-mail</a:t>
            </a:r>
            <a:endParaRPr lang="en-US" u="sng"/>
          </a:p>
        </p:txBody>
      </p:sp>
      <p:graphicFrame>
        <p:nvGraphicFramePr>
          <p:cNvPr id="278528" name="Object 0"/>
          <p:cNvGraphicFramePr>
            <a:graphicFrameLocks noChangeAspect="1"/>
          </p:cNvGraphicFramePr>
          <p:nvPr/>
        </p:nvGraphicFramePr>
        <p:xfrm>
          <a:off x="5638800" y="3048000"/>
          <a:ext cx="2732088" cy="2644775"/>
        </p:xfrm>
        <a:graphic>
          <a:graphicData uri="http://schemas.openxmlformats.org/presentationml/2006/ole">
            <p:oleObj spid="_x0000_s278528" name="Clip" r:id="rId4" imgW="6075000" imgH="5881320" progId="MS_ClipArt_Gallery.2">
              <p:embed/>
            </p:oleObj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D95E-1C22-4090-8CA9-C4B1225D5061}" type="slidenum">
              <a:rPr lang="en-US"/>
              <a:pPr/>
              <a:t>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924800" cy="762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Moral and Ethical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60960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Pornography</a:t>
            </a:r>
          </a:p>
          <a:p>
            <a:pPr>
              <a:lnSpc>
                <a:spcPct val="90000"/>
              </a:lnSpc>
            </a:pPr>
            <a:r>
              <a:rPr lang="en-US"/>
              <a:t>Censorship</a:t>
            </a:r>
          </a:p>
          <a:p>
            <a:pPr>
              <a:lnSpc>
                <a:spcPct val="90000"/>
              </a:lnSpc>
            </a:pPr>
            <a:r>
              <a:rPr lang="en-US"/>
              <a:t>Copyright infringement</a:t>
            </a:r>
          </a:p>
          <a:p>
            <a:pPr>
              <a:lnSpc>
                <a:spcPct val="90000"/>
              </a:lnSpc>
            </a:pPr>
            <a:r>
              <a:rPr lang="en-US"/>
              <a:t>Plagiarism</a:t>
            </a:r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/>
        </p:nvGraphicFramePr>
        <p:xfrm>
          <a:off x="5029200" y="3657600"/>
          <a:ext cx="3124200" cy="1927225"/>
        </p:xfrm>
        <a:graphic>
          <a:graphicData uri="http://schemas.openxmlformats.org/presentationml/2006/ole">
            <p:oleObj spid="_x0000_s259076" name="Clip" r:id="rId4" imgW="1040040" imgH="642240" progId="MS_ClipArt_Gallery.2">
              <p:embed/>
            </p:oleObj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D23-F28C-4AC7-AEAA-4F73BCC6D2A2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6096000" cy="762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Political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6248400" cy="2362200"/>
          </a:xfrm>
        </p:spPr>
        <p:txBody>
          <a:bodyPr/>
          <a:lstStyle/>
          <a:p>
            <a:r>
              <a:rPr lang="en-US"/>
              <a:t>National sovereignty</a:t>
            </a:r>
          </a:p>
          <a:p>
            <a:r>
              <a:rPr lang="en-US"/>
              <a:t>Governmental control of information</a:t>
            </a:r>
          </a:p>
          <a:p>
            <a:r>
              <a:rPr lang="en-US"/>
              <a:t>Trans-border data flow</a:t>
            </a: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5334000" y="3733800"/>
          <a:ext cx="2652713" cy="2044700"/>
        </p:xfrm>
        <a:graphic>
          <a:graphicData uri="http://schemas.openxmlformats.org/presentationml/2006/ole">
            <p:oleObj spid="_x0000_s261124" name="Clip" r:id="rId4" imgW="4239720" imgH="3268080" progId="MS_ClipArt_Gallery.2">
              <p:embed/>
            </p:oleObj>
          </a:graphicData>
        </a:graphic>
      </p:graphicFrame>
      <p:graphicFrame>
        <p:nvGraphicFramePr>
          <p:cNvPr id="261125" name="Object 5"/>
          <p:cNvGraphicFramePr>
            <a:graphicFrameLocks noChangeAspect="1"/>
          </p:cNvGraphicFramePr>
          <p:nvPr/>
        </p:nvGraphicFramePr>
        <p:xfrm>
          <a:off x="533400" y="3856038"/>
          <a:ext cx="2925763" cy="2849562"/>
        </p:xfrm>
        <a:graphic>
          <a:graphicData uri="http://schemas.openxmlformats.org/presentationml/2006/ole">
            <p:oleObj spid="_x0000_s261125" name="Clip" r:id="rId5" imgW="4906800" imgH="4777920" progId="MS_ClipArt_Gallery.2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1. Lesson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68D1-8EA5-46CB-8B74-C1AFB7F03466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8194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Social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6096000" cy="4114800"/>
          </a:xfrm>
        </p:spPr>
        <p:txBody>
          <a:bodyPr/>
          <a:lstStyle/>
          <a:p>
            <a:r>
              <a:rPr lang="en-US"/>
              <a:t>ICT literacy</a:t>
            </a:r>
          </a:p>
          <a:p>
            <a:r>
              <a:rPr lang="en-US"/>
              <a:t>Impact on communication and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social interaction</a:t>
            </a:r>
          </a:p>
          <a:p>
            <a:r>
              <a:rPr lang="en-US"/>
              <a:t>Impact on reading</a:t>
            </a:r>
          </a:p>
          <a:p>
            <a:r>
              <a:rPr lang="en-US"/>
              <a:t>Information rich and information poor</a:t>
            </a:r>
          </a:p>
          <a:p>
            <a:r>
              <a:rPr lang="en-US"/>
              <a:t>Cultural impact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6119813" y="381000"/>
          <a:ext cx="2160587" cy="2209800"/>
        </p:xfrm>
        <a:graphic>
          <a:graphicData uri="http://schemas.openxmlformats.org/presentationml/2006/ole">
            <p:oleObj spid="_x0000_s263172" name="Clip" r:id="rId4" imgW="630000" imgH="643680" progId="MS_ClipArt_Gallery.2">
              <p:embed/>
            </p:oleObj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theme/theme1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46316120</TotalTime>
  <Pages>75</Pages>
  <Words>1122</Words>
  <Application>Microsoft PowerPoint 4.0</Application>
  <PresentationFormat>On-screen Show (4:3)</PresentationFormat>
  <Paragraphs>164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Monotype Sorts</vt:lpstr>
      <vt:lpstr>Garamond</vt:lpstr>
      <vt:lpstr>Webdings</vt:lpstr>
      <vt:lpstr>Generic (Standard)</vt:lpstr>
      <vt:lpstr>Microsoft Clip Gallery</vt:lpstr>
      <vt:lpstr>Introduction to Information and Communication Technologies </vt:lpstr>
      <vt:lpstr>Scope</vt:lpstr>
      <vt:lpstr>Learning outcomes</vt:lpstr>
      <vt:lpstr>Trends</vt:lpstr>
      <vt:lpstr>Issues</vt:lpstr>
      <vt:lpstr>Legal and Regulatory</vt:lpstr>
      <vt:lpstr>Moral and Ethical</vt:lpstr>
      <vt:lpstr>Political</vt:lpstr>
      <vt:lpstr>Social</vt:lpstr>
      <vt:lpstr>Economic</vt:lpstr>
      <vt:lpstr>Language and Script </vt:lpstr>
      <vt:lpstr>Security</vt:lpstr>
      <vt:lpstr>ICT and Libraries</vt:lpstr>
      <vt:lpstr>ICTLIP Module 1 : 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and Communication Technologies </dc:title>
  <dc:creator>win</dc:creator>
  <cp:lastModifiedBy>User</cp:lastModifiedBy>
  <cp:revision>73</cp:revision>
  <cp:lastPrinted>1997-07-26T12:14:33Z</cp:lastPrinted>
  <dcterms:created xsi:type="dcterms:W3CDTF">1998-01-07T17:38:40Z</dcterms:created>
  <dcterms:modified xsi:type="dcterms:W3CDTF">2014-03-01T15:04:18Z</dcterms:modified>
</cp:coreProperties>
</file>