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68" r:id="rId4"/>
    <p:sldId id="258" r:id="rId5"/>
    <p:sldId id="259" r:id="rId6"/>
    <p:sldId id="260" r:id="rId7"/>
    <p:sldId id="269" r:id="rId8"/>
    <p:sldId id="261" r:id="rId9"/>
    <p:sldId id="262" r:id="rId10"/>
    <p:sldId id="270" r:id="rId11"/>
    <p:sldId id="263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83" d="100"/>
          <a:sy n="83" d="100"/>
        </p:scale>
        <p:origin x="-98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194DBBBC-1F76-4ABD-8B8F-EF04DA2CC1D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604" name="Rectangle 1028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560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60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5ED1F4F-2784-467D-B760-2D32EBD0A4B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Arc 3075"/>
          <p:cNvSpPr>
            <a:spLocks/>
          </p:cNvSpPr>
          <p:nvPr/>
        </p:nvSpPr>
        <p:spPr bwMode="auto">
          <a:xfrm>
            <a:off x="0" y="842963"/>
            <a:ext cx="2895600" cy="601821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08" name="Rectangle 3076"/>
          <p:cNvSpPr>
            <a:spLocks noGrp="1" noChangeArrowheads="1"/>
          </p:cNvSpPr>
          <p:nvPr>
            <p:ph type="ctrTitle" sz="quarter"/>
          </p:nvPr>
        </p:nvSpPr>
        <p:spPr>
          <a:xfrm>
            <a:off x="2743200" y="427038"/>
            <a:ext cx="6399213" cy="1524000"/>
          </a:xfrm>
        </p:spPr>
        <p:txBody>
          <a:bodyPr anchor="b"/>
          <a:lstStyle>
            <a:lvl1pPr>
              <a:lnSpc>
                <a:spcPct val="8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509" name="Rectangle 307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191000" y="1752600"/>
            <a:ext cx="4572000" cy="1752600"/>
          </a:xfrm>
        </p:spPr>
        <p:txBody>
          <a:bodyPr/>
          <a:lstStyle>
            <a:lvl1pPr marL="0" indent="0">
              <a:buFont typeface="Monotype Sort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1510" name="Rectangle 307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511" name="Rectangle 307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UNESCO ICTLIP Module 2. Lesson 4</a:t>
            </a:r>
          </a:p>
        </p:txBody>
      </p:sp>
      <p:sp>
        <p:nvSpPr>
          <p:cNvPr id="21512" name="Rectangle 308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7E525A3-E88D-4433-AEC9-AF9987231E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UNESCO ICTLIP Module 2. Lesson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3AA951-A683-48BF-8224-0FF0538362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609600"/>
            <a:ext cx="1524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19400" y="609600"/>
            <a:ext cx="4419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UNESCO ICTLIP Module 2. Lesson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D0F453-4471-4BAA-9CBA-4C4E97064F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UNESCO ICTLIP Module 2. Lesson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E27D7-8988-4E9E-96ED-D2CD79542B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UNESCO ICTLIP Module 2. Lesson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F56D9F-4BC5-459C-94FD-A1246D5CFA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19400" y="1981200"/>
            <a:ext cx="2971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0" y="1981200"/>
            <a:ext cx="2971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UNESCO ICTLIP Module 2. Lesson 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B7FD4C-EB30-443E-A2AC-74C0B09B00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UNESCO ICTLIP Module 2. Lesson 4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CCC477-747B-44E7-85E7-0A4F55BCA2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UNESCO ICTLIP Module 2. Lesson 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963A62-6ACF-4ACA-845F-0A4A33DD37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UNESCO ICTLIP Module 2. Lesson 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C24D2E-72A9-41D3-8342-8712B85E3D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UNESCO ICTLIP Module 2. Lesson 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801C55-FDB5-4F73-868C-081923BF8F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UNESCO ICTLIP Module 2. Lesson 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D301F5-74DE-45BB-8618-F388A8BB5F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rc 1026"/>
          <p:cNvSpPr>
            <a:spLocks/>
          </p:cNvSpPr>
          <p:nvPr/>
        </p:nvSpPr>
        <p:spPr bwMode="auto">
          <a:xfrm>
            <a:off x="0" y="842963"/>
            <a:ext cx="2895600" cy="601821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3" name="Rectangle 1027"/>
          <p:cNvSpPr>
            <a:spLocks noGrp="1" noChangeArrowheads="1"/>
          </p:cNvSpPr>
          <p:nvPr>
            <p:ph type="title"/>
          </p:nvPr>
        </p:nvSpPr>
        <p:spPr bwMode="auto">
          <a:xfrm>
            <a:off x="2819400" y="609600"/>
            <a:ext cx="6096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484" name="Rectangle 102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19400" y="1981200"/>
            <a:ext cx="6096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485" name="Rectangle 102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hlink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0486" name="Rectangle 103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hlink"/>
                </a:solidFill>
                <a:latin typeface="+mn-lt"/>
              </a:defRPr>
            </a:lvl1pPr>
          </a:lstStyle>
          <a:p>
            <a:r>
              <a:rPr lang="en-US"/>
              <a:t>UNESCO ICTLIP Module 2. Lesson 4</a:t>
            </a:r>
          </a:p>
        </p:txBody>
      </p:sp>
      <p:sp>
        <p:nvSpPr>
          <p:cNvPr id="20487" name="Rectangle 103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hlink"/>
                </a:solidFill>
                <a:latin typeface="+mn-lt"/>
              </a:defRPr>
            </a:lvl1pPr>
          </a:lstStyle>
          <a:p>
            <a:fld id="{23163D33-4729-44DB-8ADC-60E26D48975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 dt="0"/>
  <p:txStyles>
    <p:titleStyle>
      <a:lvl1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Garamond" pitchFamily="18" charset="0"/>
        </a:defRPr>
      </a:lvl5pPr>
      <a:lvl6pPr marL="4572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Garamond" pitchFamily="18" charset="0"/>
        </a:defRPr>
      </a:lvl6pPr>
      <a:lvl7pPr marL="9144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Garamond" pitchFamily="18" charset="0"/>
        </a:defRPr>
      </a:lvl7pPr>
      <a:lvl8pPr marL="13716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Garamond" pitchFamily="18" charset="0"/>
        </a:defRPr>
      </a:lvl8pPr>
      <a:lvl9pPr marL="18288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Monotype Sorts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charset="2"/>
        <a:buChar char="u"/>
        <a:defRPr kumimoji="1"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charset="2"/>
        <a:buChar char="F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07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UNESCO ICTLIP Module 2. Lesson 4</a:t>
            </a:r>
          </a:p>
        </p:txBody>
      </p:sp>
      <p:sp>
        <p:nvSpPr>
          <p:cNvPr id="6" name="Rectangle 308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8F4EDB6D-83AE-410B-B5CC-475E80D40985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762000"/>
            <a:ext cx="7239000" cy="1143000"/>
          </a:xfrm>
        </p:spPr>
        <p:txBody>
          <a:bodyPr/>
          <a:lstStyle/>
          <a:p>
            <a:r>
              <a:rPr lang="en-US"/>
              <a:t>Introduction to Integrated Library Systems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2895600"/>
            <a:ext cx="6172200" cy="1066800"/>
          </a:xfrm>
        </p:spPr>
        <p:txBody>
          <a:bodyPr/>
          <a:lstStyle/>
          <a:p>
            <a:r>
              <a:rPr lang="en-US" b="1"/>
              <a:t>Lesson 4. How do you prepare a request for proposal (RFP)?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1" grpId="0" build="p" autoUpdateAnimBg="0" advAuto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2. Lesson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59603-E3A2-4EF7-9B49-60EB259B9332}" type="slidenum">
              <a:rPr lang="en-US"/>
              <a:pPr/>
              <a:t>10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066800"/>
          </a:xfrm>
        </p:spPr>
        <p:txBody>
          <a:bodyPr/>
          <a:lstStyle/>
          <a:p>
            <a:r>
              <a:rPr lang="en-US"/>
              <a:t>What are the steps in the RFP process?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sz="3200"/>
              <a:t>Writing the RFP </a:t>
            </a:r>
          </a:p>
          <a:p>
            <a:pPr lvl="1">
              <a:lnSpc>
                <a:spcPct val="90000"/>
              </a:lnSpc>
            </a:pPr>
            <a:r>
              <a:rPr lang="en-US" sz="3200"/>
              <a:t>Submitting to the legal office for comment</a:t>
            </a:r>
          </a:p>
          <a:p>
            <a:pPr lvl="1">
              <a:lnSpc>
                <a:spcPct val="90000"/>
              </a:lnSpc>
            </a:pPr>
            <a:r>
              <a:rPr lang="en-US" sz="3200"/>
              <a:t>Rewriting according to the specifications of the legal office</a:t>
            </a:r>
          </a:p>
          <a:p>
            <a:pPr lvl="1">
              <a:lnSpc>
                <a:spcPct val="90000"/>
              </a:lnSpc>
            </a:pPr>
            <a:r>
              <a:rPr lang="en-US" sz="3200"/>
              <a:t>Submitting to vendor</a:t>
            </a:r>
          </a:p>
          <a:p>
            <a:pPr lvl="1">
              <a:lnSpc>
                <a:spcPct val="90000"/>
              </a:lnSpc>
            </a:pPr>
            <a:r>
              <a:rPr lang="en-US" sz="3200"/>
              <a:t>Receiving proposals from vendors</a:t>
            </a:r>
          </a:p>
          <a:p>
            <a:pPr lvl="1">
              <a:lnSpc>
                <a:spcPct val="90000"/>
              </a:lnSpc>
            </a:pPr>
            <a:r>
              <a:rPr lang="en-US" sz="3200"/>
              <a:t>Evaluating proposals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bldLvl="2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2. Lesson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63BEA-FC30-4A0E-AD55-D13F59356458}" type="slidenum">
              <a:rPr lang="en-US"/>
              <a:pPr/>
              <a:t>11</a:t>
            </a:fld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8153400" cy="4191000"/>
          </a:xfrm>
        </p:spPr>
        <p:txBody>
          <a:bodyPr/>
          <a:lstStyle/>
          <a:p>
            <a:pPr lvl="1"/>
            <a:r>
              <a:rPr lang="en-US" sz="3200"/>
              <a:t>Preparing a short list of vendors</a:t>
            </a:r>
          </a:p>
          <a:p>
            <a:pPr lvl="1"/>
            <a:r>
              <a:rPr lang="en-US" sz="3200"/>
              <a:t>Requesting a demo of the system</a:t>
            </a:r>
          </a:p>
          <a:p>
            <a:pPr lvl="1"/>
            <a:r>
              <a:rPr lang="en-US" sz="3200"/>
              <a:t>Purchasing the system</a:t>
            </a:r>
          </a:p>
          <a:p>
            <a:pPr lvl="1"/>
            <a:r>
              <a:rPr lang="en-US" sz="3200"/>
              <a:t>Preparing the contract</a:t>
            </a:r>
          </a:p>
          <a:p>
            <a:pPr lvl="1"/>
            <a:r>
              <a:rPr lang="en-US" sz="3200"/>
              <a:t>Implementing the system </a:t>
            </a:r>
          </a:p>
          <a:p>
            <a:pPr lvl="1"/>
            <a:r>
              <a:rPr lang="en-US" sz="3200"/>
              <a:t>Evaluating the implemented system</a:t>
            </a:r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066800"/>
          </a:xfrm>
          <a:noFill/>
          <a:ln/>
        </p:spPr>
        <p:txBody>
          <a:bodyPr/>
          <a:lstStyle/>
          <a:p>
            <a:r>
              <a:rPr lang="en-US"/>
              <a:t>What are the steps in the RFP process?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bldLvl="2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2. Lesson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DA644-1C0B-41CC-80E4-89E67B62128D}" type="slidenum">
              <a:rPr lang="en-US"/>
              <a:pPr/>
              <a:t>12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620000" cy="990600"/>
          </a:xfrm>
        </p:spPr>
        <p:txBody>
          <a:bodyPr/>
          <a:lstStyle/>
          <a:p>
            <a:r>
              <a:rPr lang="en-US"/>
              <a:t>How do you develop  criteria for evaluation of the proposal?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286000"/>
            <a:ext cx="7620000" cy="3352800"/>
          </a:xfrm>
        </p:spPr>
        <p:txBody>
          <a:bodyPr/>
          <a:lstStyle/>
          <a:p>
            <a:pPr>
              <a:buFont typeface="Monotype Sorts" charset="2"/>
              <a:buNone/>
            </a:pPr>
            <a:r>
              <a:rPr lang="en-US" b="1"/>
              <a:t>	</a:t>
            </a:r>
            <a:r>
              <a:rPr lang="en-US"/>
              <a:t>The criteria must be based on product quality, cost, features, functions, installation date and time duration of installation, staff training, support services and how it matches the library’s requirements. 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2. Lesson 4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B39A-08C9-4A4A-A0BE-7DAA42D01DEB}" type="slidenum">
              <a:rPr lang="en-US"/>
              <a:pPr/>
              <a:t>13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609600"/>
            <a:ext cx="2895600" cy="533400"/>
          </a:xfrm>
        </p:spPr>
        <p:txBody>
          <a:bodyPr/>
          <a:lstStyle/>
          <a:p>
            <a:r>
              <a:rPr lang="en-US"/>
              <a:t>Activity 4-2</a:t>
            </a:r>
            <a:endParaRPr lang="en-US" b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057400"/>
            <a:ext cx="5916613" cy="2133600"/>
          </a:xfrm>
        </p:spPr>
        <p:txBody>
          <a:bodyPr/>
          <a:lstStyle/>
          <a:p>
            <a:pPr marL="1371600" lvl="2" indent="-457200">
              <a:lnSpc>
                <a:spcPct val="90000"/>
              </a:lnSpc>
              <a:buFont typeface="Monotype Sorts" charset="2"/>
              <a:buNone/>
            </a:pPr>
            <a:r>
              <a:rPr lang="en-US" sz="3200"/>
              <a:t>Prepare a set of criteria to evaluate an RFP.</a:t>
            </a:r>
          </a:p>
          <a:p>
            <a:pPr marL="1371600" lvl="2" indent="-457200">
              <a:lnSpc>
                <a:spcPct val="90000"/>
              </a:lnSpc>
              <a:buFont typeface="Monotype Sorts" charset="2"/>
              <a:buNone/>
            </a:pPr>
            <a:r>
              <a:rPr lang="en-US" sz="3200"/>
              <a:t>Consult the Internet for sample criteria.</a:t>
            </a:r>
            <a:endParaRPr lang="en-US"/>
          </a:p>
        </p:txBody>
      </p:sp>
      <p:pic>
        <p:nvPicPr>
          <p:cNvPr id="13316" name="Picture 4" descr="C:\unesco\mod1\activity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381000"/>
            <a:ext cx="914400" cy="776288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2. Lesson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5A32E-9C91-49CB-8C62-A7B022E9F760}" type="slidenum">
              <a:rPr lang="en-US"/>
              <a:pPr/>
              <a:t>14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620000" cy="609600"/>
          </a:xfrm>
        </p:spPr>
        <p:txBody>
          <a:bodyPr/>
          <a:lstStyle/>
          <a:p>
            <a:r>
              <a:rPr lang="en-US"/>
              <a:t>Why is a timeframe necessary?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7772400" cy="2971800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/>
              <a:t>	A schedule will help keep you on target. It will provide you with the length of time that you need to complete each stage of the process. Table 1 is an illustration of the time frame for the RFP and selection processes.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2. Lesson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7A684-45BC-469B-B11F-85A6FE77F4FC}" type="slidenum">
              <a:rPr lang="en-US"/>
              <a:pPr/>
              <a:t>2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609600"/>
            <a:ext cx="5737225" cy="533400"/>
          </a:xfrm>
        </p:spPr>
        <p:txBody>
          <a:bodyPr/>
          <a:lstStyle/>
          <a:p>
            <a:r>
              <a:rPr lang="en-US"/>
              <a:t>Rationale</a:t>
            </a:r>
            <a:r>
              <a:rPr lang="en-US" b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974013" cy="4572000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sz="2400"/>
              <a:t>	</a:t>
            </a:r>
            <a:r>
              <a:rPr lang="en-US">
                <a:cs typeface="Times New Roman" charset="0"/>
              </a:rPr>
              <a:t>The  Lesson will help you determine what must be included in an RFP and how it is  put together. But it  will not enable you to prepare an actual RFP – this takes a lot of time and effort. It will also enable you to prepare a short list of suppliers. Although not all libraries that purchase ILS prepare RFPs, the process of preparing an RFP helps the library identify its needs, priorities and options. </a:t>
            </a:r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2. Lesson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4C2AF-73FB-428B-A9C0-DAA7408DE60A}" type="slidenum">
              <a:rPr lang="en-US"/>
              <a:pPr/>
              <a:t>3</a:t>
            </a:fld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609600"/>
            <a:ext cx="5737225" cy="533400"/>
          </a:xfrm>
        </p:spPr>
        <p:txBody>
          <a:bodyPr/>
          <a:lstStyle/>
          <a:p>
            <a:r>
              <a:rPr lang="en-US"/>
              <a:t>Scope</a:t>
            </a:r>
            <a:r>
              <a:rPr lang="en-US" b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669213" cy="3505200"/>
          </a:xfrm>
        </p:spPr>
        <p:txBody>
          <a:bodyPr/>
          <a:lstStyle/>
          <a:p>
            <a:r>
              <a:rPr lang="en-US" sz="2800"/>
              <a:t>What is an RFP?</a:t>
            </a:r>
          </a:p>
          <a:p>
            <a:r>
              <a:rPr lang="en-US" sz="2800"/>
              <a:t>What are the components of an RFP?</a:t>
            </a:r>
          </a:p>
          <a:p>
            <a:r>
              <a:rPr lang="en-US" sz="2800"/>
              <a:t>What are the steps in the RFP process?</a:t>
            </a:r>
          </a:p>
          <a:p>
            <a:r>
              <a:rPr lang="en-US" sz="2800"/>
              <a:t>How do you create the criteria in evaluating proposals?</a:t>
            </a:r>
          </a:p>
          <a:p>
            <a:r>
              <a:rPr lang="en-US" sz="2800"/>
              <a:t>Why is creating a timeframe a very important step?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2. Lesson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CC525-827A-41F0-BA39-DB8A805829C5}" type="slidenum">
              <a:rPr lang="en-US"/>
              <a:pPr/>
              <a:t>4</a:t>
            </a:fld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381000"/>
            <a:ext cx="6096000" cy="533400"/>
          </a:xfrm>
        </p:spPr>
        <p:txBody>
          <a:bodyPr/>
          <a:lstStyle/>
          <a:p>
            <a:r>
              <a:rPr lang="en-US"/>
              <a:t>Learning outcomes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8839200" cy="4114800"/>
          </a:xfrm>
        </p:spPr>
        <p:txBody>
          <a:bodyPr/>
          <a:lstStyle/>
          <a:p>
            <a:pPr>
              <a:buFont typeface="Monotype Sorts" charset="2"/>
              <a:buNone/>
            </a:pPr>
            <a:r>
              <a:rPr lang="en-US"/>
              <a:t>By the end of the lesson you should be able to:</a:t>
            </a:r>
          </a:p>
          <a:p>
            <a:r>
              <a:rPr lang="en-US"/>
              <a:t>Define what is a Request for Proposal (RFP)</a:t>
            </a:r>
          </a:p>
          <a:p>
            <a:r>
              <a:rPr lang="en-US"/>
              <a:t>Identify the components of an RFP</a:t>
            </a:r>
          </a:p>
          <a:p>
            <a:r>
              <a:rPr lang="en-US"/>
              <a:t>Develop an RFP </a:t>
            </a:r>
          </a:p>
          <a:p>
            <a:r>
              <a:rPr lang="en-US"/>
              <a:t>Describe the RFP process</a:t>
            </a:r>
          </a:p>
          <a:p>
            <a:r>
              <a:rPr lang="en-US"/>
              <a:t>Develop criteria for evaluating proposals</a:t>
            </a:r>
          </a:p>
          <a:p>
            <a:r>
              <a:rPr lang="en-US"/>
              <a:t>Evaluate submitted proposals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2. Lesson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993AD-4E63-4C01-B000-A6DF0626E924}" type="slidenum">
              <a:rPr lang="en-US"/>
              <a:pPr/>
              <a:t>5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609600"/>
            <a:ext cx="5976938" cy="533400"/>
          </a:xfrm>
        </p:spPr>
        <p:txBody>
          <a:bodyPr/>
          <a:lstStyle/>
          <a:p>
            <a:r>
              <a:rPr lang="en-US"/>
              <a:t>What is an RFP?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8001000" cy="3657600"/>
          </a:xfrm>
        </p:spPr>
        <p:txBody>
          <a:bodyPr/>
          <a:lstStyle/>
          <a:p>
            <a:pPr>
              <a:buFont typeface="Monotype Sorts" charset="2"/>
              <a:buNone/>
            </a:pPr>
            <a:r>
              <a:rPr lang="en-US" sz="3600"/>
              <a:t>	</a:t>
            </a:r>
            <a:r>
              <a:rPr lang="en-US"/>
              <a:t>A request for proposal (RFP) is a formal request for a bid from suppliers of library systems. The RFP is a comprehensive document that provides the vendor with the outline, purpose, scope, description, minimum requirements, etc. for the system.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2. Lesson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26102-15AC-449B-B6C4-19309F04630F}" type="slidenum">
              <a:rPr lang="en-US"/>
              <a:pPr/>
              <a:t>6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9067800" cy="1143000"/>
          </a:xfrm>
        </p:spPr>
        <p:txBody>
          <a:bodyPr/>
          <a:lstStyle/>
          <a:p>
            <a:r>
              <a:rPr lang="en-US"/>
              <a:t>What are the components of an RFP?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114800"/>
          </a:xfrm>
        </p:spPr>
        <p:txBody>
          <a:bodyPr/>
          <a:lstStyle/>
          <a:p>
            <a:r>
              <a:rPr lang="en-US" sz="2800"/>
              <a:t>Background information about the library.</a:t>
            </a:r>
          </a:p>
          <a:p>
            <a:r>
              <a:rPr lang="en-US" sz="2800"/>
              <a:t>Detailed statement / Description of needs. </a:t>
            </a:r>
          </a:p>
          <a:p>
            <a:r>
              <a:rPr lang="en-US" sz="2800"/>
              <a:t>What are its objectives?</a:t>
            </a:r>
          </a:p>
          <a:p>
            <a:r>
              <a:rPr lang="en-US" sz="2800"/>
              <a:t>Timeframe. What are the steps/activities and when should they be finished?</a:t>
            </a:r>
          </a:p>
          <a:p>
            <a:r>
              <a:rPr lang="en-US" sz="2800"/>
              <a:t>Evaluation criteria and method. What are the critical factors that must be present? 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2. Lesson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87EFF-5566-4584-8505-D471BB92186F}" type="slidenum">
              <a:rPr lang="en-US"/>
              <a:pPr/>
              <a:t>7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9067800" cy="1143000"/>
          </a:xfrm>
        </p:spPr>
        <p:txBody>
          <a:bodyPr/>
          <a:lstStyle/>
          <a:p>
            <a:r>
              <a:rPr lang="en-US"/>
              <a:t>What are the components of an RFP?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276600"/>
          </a:xfrm>
        </p:spPr>
        <p:txBody>
          <a:bodyPr/>
          <a:lstStyle/>
          <a:p>
            <a:r>
              <a:rPr lang="en-US" sz="2800"/>
              <a:t>Systems requirements and specifications. What specific features of the system must be present because the library needs it?</a:t>
            </a:r>
          </a:p>
          <a:p>
            <a:r>
              <a:rPr lang="en-US" sz="2800"/>
              <a:t>Request for quotation. How much will the system cost? </a:t>
            </a:r>
          </a:p>
          <a:p>
            <a:r>
              <a:rPr lang="en-US" sz="2800"/>
              <a:t>Vendor name and contact addresses and numbers.</a:t>
            </a:r>
            <a:endParaRPr lang="en-US" sz="2800" b="1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2. Lesson 4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9158-21BA-448D-8FD8-E1FB7366666F}" type="slidenum">
              <a:rPr lang="en-US"/>
              <a:pPr/>
              <a:t>8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609600"/>
            <a:ext cx="3048000" cy="609600"/>
          </a:xfrm>
        </p:spPr>
        <p:txBody>
          <a:bodyPr/>
          <a:lstStyle/>
          <a:p>
            <a:r>
              <a:rPr lang="en-US"/>
              <a:t>Activity 4-1</a:t>
            </a:r>
            <a:endParaRPr lang="en-US" b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2900" y="2819400"/>
            <a:ext cx="5916613" cy="1752600"/>
          </a:xfrm>
        </p:spPr>
        <p:txBody>
          <a:bodyPr/>
          <a:lstStyle/>
          <a:p>
            <a:pPr>
              <a:buFont typeface="Monotype Sorts" charset="2"/>
              <a:buNone/>
            </a:pPr>
            <a:r>
              <a:rPr lang="en-US" b="1"/>
              <a:t>	</a:t>
            </a:r>
            <a:r>
              <a:rPr lang="en-US"/>
              <a:t>Examine some RFPs on the Internet.  Compare them to the needs of your library.</a:t>
            </a:r>
          </a:p>
        </p:txBody>
      </p:sp>
      <p:pic>
        <p:nvPicPr>
          <p:cNvPr id="7172" name="Picture 4" descr="C:\unesco\mod1\activity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381000"/>
            <a:ext cx="914400" cy="776288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UNESCO ICTLIP Module 2. Lesson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29CA-42E0-4A04-BE80-8FAC4E3DA645}" type="slidenum">
              <a:rPr lang="en-US"/>
              <a:pPr/>
              <a:t>9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066800"/>
          </a:xfrm>
        </p:spPr>
        <p:txBody>
          <a:bodyPr/>
          <a:lstStyle/>
          <a:p>
            <a:r>
              <a:rPr lang="en-US"/>
              <a:t>What are the steps in the RFP process?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 lvl="1"/>
            <a:r>
              <a:rPr lang="en-US" sz="3200"/>
              <a:t>Needs assessment </a:t>
            </a:r>
          </a:p>
          <a:p>
            <a:pPr lvl="1"/>
            <a:r>
              <a:rPr lang="en-US" sz="3200"/>
              <a:t>Studying available ILS </a:t>
            </a:r>
          </a:p>
          <a:p>
            <a:pPr lvl="1"/>
            <a:r>
              <a:rPr lang="en-US" sz="3200"/>
              <a:t>Listing potential vendors of the ILS</a:t>
            </a:r>
          </a:p>
          <a:p>
            <a:pPr lvl="1"/>
            <a:r>
              <a:rPr lang="en-US" sz="3200"/>
              <a:t>Specifying criteria for evaluation</a:t>
            </a:r>
          </a:p>
          <a:p>
            <a:pPr lvl="1"/>
            <a:r>
              <a:rPr lang="en-US" sz="3200"/>
              <a:t>Specifying needs </a:t>
            </a:r>
          </a:p>
          <a:p>
            <a:pPr lvl="1"/>
            <a:r>
              <a:rPr lang="en-US" sz="3200"/>
              <a:t>Developing a timeframe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bldLvl="2" autoUpdateAnimBg="0"/>
    </p:bldLst>
  </p:timing>
</p:sld>
</file>

<file path=ppt/theme/theme1.xml><?xml version="1.0" encoding="utf-8"?>
<a:theme xmlns:a="http://schemas.openxmlformats.org/drawingml/2006/main" name="Generic (Standard)">
  <a:themeElements>
    <a:clrScheme name="Generic (Standard) 1">
      <a:dk1>
        <a:srgbClr val="009999"/>
      </a:dk1>
      <a:lt1>
        <a:srgbClr val="FFFFFF"/>
      </a:lt1>
      <a:dk2>
        <a:srgbClr val="336699"/>
      </a:dk2>
      <a:lt2>
        <a:srgbClr val="010000"/>
      </a:lt2>
      <a:accent1>
        <a:srgbClr val="CCECFF"/>
      </a:accent1>
      <a:accent2>
        <a:srgbClr val="FFFFCC"/>
      </a:accent2>
      <a:accent3>
        <a:srgbClr val="FFFFFF"/>
      </a:accent3>
      <a:accent4>
        <a:srgbClr val="008282"/>
      </a:accent4>
      <a:accent5>
        <a:srgbClr val="E2F4FF"/>
      </a:accent5>
      <a:accent6>
        <a:srgbClr val="E7E7B9"/>
      </a:accent6>
      <a:hlink>
        <a:srgbClr val="FF9966"/>
      </a:hlink>
      <a:folHlink>
        <a:srgbClr val="FFFFCC"/>
      </a:folHlink>
    </a:clrScheme>
    <a:fontScheme name="Generic (Standard)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Generic (Standard)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c (Standard)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ic (Standard)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Office\Templates\Presentations\Generic (Standard).pot</Template>
  <TotalTime>253</TotalTime>
  <Words>464</Words>
  <Application>Microsoft PowerPoint</Application>
  <PresentationFormat>On-screen Show (4:3)</PresentationFormat>
  <Paragraphs>88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Times New Roman</vt:lpstr>
      <vt:lpstr>Garamond</vt:lpstr>
      <vt:lpstr>Arial</vt:lpstr>
      <vt:lpstr>Monotype Sorts</vt:lpstr>
      <vt:lpstr>Comic Sans MS</vt:lpstr>
      <vt:lpstr>Generic (Standard)</vt:lpstr>
      <vt:lpstr>Introduction to Integrated Library Systems</vt:lpstr>
      <vt:lpstr>Rationale </vt:lpstr>
      <vt:lpstr>Scope </vt:lpstr>
      <vt:lpstr>Learning outcomes</vt:lpstr>
      <vt:lpstr>What is an RFP?</vt:lpstr>
      <vt:lpstr>What are the components of an RFP?</vt:lpstr>
      <vt:lpstr>What are the components of an RFP?</vt:lpstr>
      <vt:lpstr>Activity 4-1</vt:lpstr>
      <vt:lpstr>What are the steps in the RFP process?</vt:lpstr>
      <vt:lpstr>What are the steps in the RFP process?</vt:lpstr>
      <vt:lpstr>What are the steps in the RFP process?</vt:lpstr>
      <vt:lpstr>How do you develop  criteria for evaluation of the proposal?</vt:lpstr>
      <vt:lpstr>Activity 4-2</vt:lpstr>
      <vt:lpstr>Why is a timeframe necessary?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Integrated Library Systems</dc:title>
  <dc:creator>win</dc:creator>
  <cp:lastModifiedBy>User</cp:lastModifiedBy>
  <cp:revision>23</cp:revision>
  <cp:lastPrinted>2000-10-25T01:43:26Z</cp:lastPrinted>
  <dcterms:created xsi:type="dcterms:W3CDTF">2000-10-17T03:52:51Z</dcterms:created>
  <dcterms:modified xsi:type="dcterms:W3CDTF">2014-03-01T15:55:20Z</dcterms:modified>
</cp:coreProperties>
</file>