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31"/>
  </p:notesMasterIdLst>
  <p:handoutMasterIdLst>
    <p:handoutMasterId r:id="rId32"/>
  </p:handoutMasterIdLst>
  <p:sldIdLst>
    <p:sldId id="259" r:id="rId2"/>
    <p:sldId id="260" r:id="rId3"/>
    <p:sldId id="263" r:id="rId4"/>
    <p:sldId id="258" r:id="rId5"/>
    <p:sldId id="265" r:id="rId6"/>
    <p:sldId id="294" r:id="rId7"/>
    <p:sldId id="291" r:id="rId8"/>
    <p:sldId id="304" r:id="rId9"/>
    <p:sldId id="295" r:id="rId10"/>
    <p:sldId id="311" r:id="rId11"/>
    <p:sldId id="312" r:id="rId12"/>
    <p:sldId id="297" r:id="rId13"/>
    <p:sldId id="296" r:id="rId14"/>
    <p:sldId id="298" r:id="rId15"/>
    <p:sldId id="301" r:id="rId16"/>
    <p:sldId id="276" r:id="rId17"/>
    <p:sldId id="287" r:id="rId18"/>
    <p:sldId id="288" r:id="rId19"/>
    <p:sldId id="307" r:id="rId20"/>
    <p:sldId id="282" r:id="rId21"/>
    <p:sldId id="289" r:id="rId22"/>
    <p:sldId id="306" r:id="rId23"/>
    <p:sldId id="303" r:id="rId24"/>
    <p:sldId id="308" r:id="rId25"/>
    <p:sldId id="309" r:id="rId26"/>
    <p:sldId id="310" r:id="rId27"/>
    <p:sldId id="300" r:id="rId28"/>
    <p:sldId id="305" r:id="rId29"/>
    <p:sldId id="290" r:id="rId30"/>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inimized" horzBarState="maximized">
    <p:restoredLeft sz="19272" autoAdjust="0"/>
    <p:restoredTop sz="90929"/>
  </p:normalViewPr>
  <p:slideViewPr>
    <p:cSldViewPr>
      <p:cViewPr>
        <p:scale>
          <a:sx n="50" d="100"/>
          <a:sy n="50" d="100"/>
        </p:scale>
        <p:origin x="-2814" y="-9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7270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7270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7270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F15B15C-E187-4D10-87B9-D16450EC136F}"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403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4036"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403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403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403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3EBC59C-3F9B-46BF-BE55-46052C966590}"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B0E30EEB-E430-4416-A1B6-BCECB948D666}" type="slidenum">
              <a:rPr lang="en-US"/>
              <a:pPr/>
              <a:t>1</a:t>
            </a:fld>
            <a:endParaRPr lang="en-US"/>
          </a:p>
        </p:txBody>
      </p:sp>
      <p:sp>
        <p:nvSpPr>
          <p:cNvPr id="71682" name="Rectangle 2"/>
          <p:cNvSpPr>
            <a:spLocks noChangeArrowheads="1" noTextEdit="1"/>
          </p:cNvSpPr>
          <p:nvPr>
            <p:ph type="sldImg"/>
          </p:nvPr>
        </p:nvSpPr>
        <p:spPr>
          <a:ln/>
        </p:spPr>
      </p:sp>
      <p:sp>
        <p:nvSpPr>
          <p:cNvPr id="716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5F19FA7E-7938-4780-BDCB-85D1DE74E03D}" type="slidenum">
              <a:rPr lang="en-US"/>
              <a:pPr/>
              <a:t>29</a:t>
            </a:fld>
            <a:endParaRPr lang="en-US"/>
          </a:p>
        </p:txBody>
      </p:sp>
      <p:sp>
        <p:nvSpPr>
          <p:cNvPr id="45058" name="Rectangle 2"/>
          <p:cNvSpPr>
            <a:spLocks noChangeArrowheads="1" noTextEdit="1"/>
          </p:cNvSpPr>
          <p:nvPr>
            <p:ph type="sldImg"/>
          </p:nvPr>
        </p:nvSpPr>
        <p:spPr>
          <a:ln/>
        </p:spPr>
      </p:sp>
      <p:sp>
        <p:nvSpPr>
          <p:cNvPr id="45059" name="Rectangle 3"/>
          <p:cNvSpPr>
            <a:spLocks noGrp="1" noChangeArrowheads="1"/>
          </p:cNvSpPr>
          <p:nvPr>
            <p:ph type="body" idx="1"/>
          </p:nvPr>
        </p:nvSpPr>
        <p:spPr/>
        <p:txBody>
          <a:bodyPr/>
          <a:lstStyle/>
          <a:p>
            <a:r>
              <a:rPr lang="en-US"/>
              <a:t>AC</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290" name="Rectangle 2"/>
          <p:cNvSpPr>
            <a:spLocks noChangeArrowheads="1"/>
          </p:cNvSpPr>
          <p:nvPr/>
        </p:nvSpPr>
        <p:spPr bwMode="hidden">
          <a:xfrm>
            <a:off x="228600" y="3200400"/>
            <a:ext cx="8763000" cy="1341438"/>
          </a:xfrm>
          <a:prstGeom prst="rect">
            <a:avLst/>
          </a:prstGeom>
          <a:gradFill rotWithShape="0">
            <a:gsLst>
              <a:gs pos="0">
                <a:schemeClr val="bg2"/>
              </a:gs>
              <a:gs pos="100000">
                <a:schemeClr val="bg1"/>
              </a:gs>
            </a:gsLst>
            <a:path path="shape">
              <a:fillToRect l="50000" t="50000" r="50000" b="50000"/>
            </a:path>
          </a:gradFill>
          <a:ln w="9525">
            <a:noFill/>
            <a:miter lim="800000"/>
            <a:headEnd/>
            <a:tailEnd/>
          </a:ln>
          <a:effectLst/>
        </p:spPr>
        <p:txBody>
          <a:bodyPr wrap="none" anchor="ctr"/>
          <a:lstStyle/>
          <a:p>
            <a:pPr algn="ctr"/>
            <a:endParaRPr kumimoji="1" lang="en-US"/>
          </a:p>
        </p:txBody>
      </p:sp>
      <p:pic>
        <p:nvPicPr>
          <p:cNvPr id="12291" name="Picture 3" descr="D:\FRONTPAGE THEMES\NATURE\ANABNR2.PNG"/>
          <p:cNvPicPr>
            <a:picLocks noChangeAspect="1" noChangeArrowheads="1"/>
          </p:cNvPicPr>
          <p:nvPr/>
        </p:nvPicPr>
        <p:blipFill>
          <a:blip r:embed="rId2"/>
          <a:srcRect l="-900" t="-1314" r="-2" b="-36961"/>
          <a:stretch>
            <a:fillRect/>
          </a:stretch>
        </p:blipFill>
        <p:spPr bwMode="auto">
          <a:xfrm>
            <a:off x="533400" y="3200400"/>
            <a:ext cx="8458200" cy="1158875"/>
          </a:xfrm>
          <a:prstGeom prst="rect">
            <a:avLst/>
          </a:prstGeom>
          <a:noFill/>
        </p:spPr>
      </p:pic>
      <p:sp>
        <p:nvSpPr>
          <p:cNvPr id="12292" name="Rectangle 4"/>
          <p:cNvSpPr>
            <a:spLocks noChangeArrowheads="1"/>
          </p:cNvSpPr>
          <p:nvPr/>
        </p:nvSpPr>
        <p:spPr bwMode="hidden">
          <a:xfrm>
            <a:off x="795338" y="2895600"/>
            <a:ext cx="304800" cy="990600"/>
          </a:xfrm>
          <a:prstGeom prst="rect">
            <a:avLst/>
          </a:prstGeom>
          <a:solidFill>
            <a:schemeClr val="accent2">
              <a:alpha val="50000"/>
            </a:schemeClr>
          </a:solidFill>
          <a:ln w="9525">
            <a:noFill/>
            <a:miter lim="800000"/>
            <a:headEnd/>
            <a:tailEnd/>
          </a:ln>
          <a:effectLst/>
        </p:spPr>
        <p:txBody>
          <a:bodyPr wrap="none" anchor="ctr"/>
          <a:lstStyle/>
          <a:p>
            <a:pPr algn="ctr"/>
            <a:endParaRPr kumimoji="1" lang="en-US"/>
          </a:p>
        </p:txBody>
      </p:sp>
      <p:sp>
        <p:nvSpPr>
          <p:cNvPr id="12293" name="Rectangle 5"/>
          <p:cNvSpPr>
            <a:spLocks noGrp="1" noChangeArrowheads="1"/>
          </p:cNvSpPr>
          <p:nvPr>
            <p:ph type="ctrTitle"/>
          </p:nvPr>
        </p:nvSpPr>
        <p:spPr>
          <a:xfrm>
            <a:off x="1143000" y="1981200"/>
            <a:ext cx="7772400" cy="1143000"/>
          </a:xfrm>
        </p:spPr>
        <p:txBody>
          <a:bodyPr/>
          <a:lstStyle>
            <a:lvl1pPr>
              <a:defRPr/>
            </a:lvl1pPr>
          </a:lstStyle>
          <a:p>
            <a:r>
              <a:rPr lang="en-US"/>
              <a:t>Click to edit Master title style</a:t>
            </a:r>
          </a:p>
        </p:txBody>
      </p:sp>
      <p:sp>
        <p:nvSpPr>
          <p:cNvPr id="12294" name="Rectangle 6"/>
          <p:cNvSpPr>
            <a:spLocks noGrp="1" noChangeArrowheads="1"/>
          </p:cNvSpPr>
          <p:nvPr>
            <p:ph type="subTitle" idx="1"/>
          </p:nvPr>
        </p:nvSpPr>
        <p:spPr>
          <a:xfrm>
            <a:off x="2038350" y="4351338"/>
            <a:ext cx="6400800" cy="1371600"/>
          </a:xfrm>
        </p:spPr>
        <p:txBody>
          <a:bodyPr/>
          <a:lstStyle>
            <a:lvl1pPr marL="0" indent="0">
              <a:buFont typeface="Wingdings" pitchFamily="2" charset="2"/>
              <a:buNone/>
              <a:defRPr/>
            </a:lvl1pPr>
          </a:lstStyle>
          <a:p>
            <a:r>
              <a:rPr lang="en-US"/>
              <a:t>Click to edit Master subtitle style</a:t>
            </a:r>
          </a:p>
        </p:txBody>
      </p:sp>
      <p:sp>
        <p:nvSpPr>
          <p:cNvPr id="12295" name="Rectangle 7"/>
          <p:cNvSpPr>
            <a:spLocks noGrp="1" noChangeArrowheads="1"/>
          </p:cNvSpPr>
          <p:nvPr>
            <p:ph type="dt" sz="half" idx="2"/>
          </p:nvPr>
        </p:nvSpPr>
        <p:spPr>
          <a:xfrm>
            <a:off x="685800" y="6324600"/>
            <a:ext cx="1905000" cy="457200"/>
          </a:xfrm>
        </p:spPr>
        <p:txBody>
          <a:bodyPr/>
          <a:lstStyle>
            <a:lvl1pPr>
              <a:defRPr/>
            </a:lvl1pPr>
          </a:lstStyle>
          <a:p>
            <a:endParaRPr lang="en-US"/>
          </a:p>
        </p:txBody>
      </p:sp>
      <p:sp>
        <p:nvSpPr>
          <p:cNvPr id="12296" name="Rectangle 8"/>
          <p:cNvSpPr>
            <a:spLocks noGrp="1" noChangeArrowheads="1"/>
          </p:cNvSpPr>
          <p:nvPr>
            <p:ph type="ftr" sz="quarter" idx="3"/>
          </p:nvPr>
        </p:nvSpPr>
        <p:spPr>
          <a:xfrm>
            <a:off x="2895600" y="6324600"/>
            <a:ext cx="3124200" cy="457200"/>
          </a:xfrm>
        </p:spPr>
        <p:txBody>
          <a:bodyPr/>
          <a:lstStyle>
            <a:lvl1pPr>
              <a:defRPr/>
            </a:lvl1pPr>
          </a:lstStyle>
          <a:p>
            <a:r>
              <a:rPr lang="en-US"/>
              <a:t>UNESCO ICTLIP Module 3.  Lesson 2</a:t>
            </a:r>
          </a:p>
        </p:txBody>
      </p:sp>
      <p:sp>
        <p:nvSpPr>
          <p:cNvPr id="12297" name="Rectangle 9"/>
          <p:cNvSpPr>
            <a:spLocks noGrp="1" noChangeArrowheads="1"/>
          </p:cNvSpPr>
          <p:nvPr>
            <p:ph type="sldNum" sz="quarter" idx="4"/>
          </p:nvPr>
        </p:nvSpPr>
        <p:spPr>
          <a:xfrm>
            <a:off x="7086600" y="6324600"/>
            <a:ext cx="1905000" cy="457200"/>
          </a:xfrm>
        </p:spPr>
        <p:txBody>
          <a:bodyPr/>
          <a:lstStyle>
            <a:lvl1pPr>
              <a:defRPr/>
            </a:lvl1pPr>
          </a:lstStyle>
          <a:p>
            <a:fld id="{DF79370D-0411-442F-8BB1-7258EC848B4C}"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UNESCO ICTLIP Module 3.  Lesson 2</a:t>
            </a:r>
          </a:p>
        </p:txBody>
      </p:sp>
      <p:sp>
        <p:nvSpPr>
          <p:cNvPr id="6" name="Slide Number Placeholder 5"/>
          <p:cNvSpPr>
            <a:spLocks noGrp="1"/>
          </p:cNvSpPr>
          <p:nvPr>
            <p:ph type="sldNum" sz="quarter" idx="12"/>
          </p:nvPr>
        </p:nvSpPr>
        <p:spPr/>
        <p:txBody>
          <a:bodyPr/>
          <a:lstStyle>
            <a:lvl1pPr>
              <a:defRPr/>
            </a:lvl1pPr>
          </a:lstStyle>
          <a:p>
            <a:fld id="{36B966EF-18CC-4EFB-B284-4116020C2E8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100" y="838200"/>
            <a:ext cx="1943100" cy="53784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838200"/>
            <a:ext cx="5676900" cy="5378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UNESCO ICTLIP Module 3.  Lesson 2</a:t>
            </a:r>
          </a:p>
        </p:txBody>
      </p:sp>
      <p:sp>
        <p:nvSpPr>
          <p:cNvPr id="6" name="Slide Number Placeholder 5"/>
          <p:cNvSpPr>
            <a:spLocks noGrp="1"/>
          </p:cNvSpPr>
          <p:nvPr>
            <p:ph type="sldNum" sz="quarter" idx="12"/>
          </p:nvPr>
        </p:nvSpPr>
        <p:spPr/>
        <p:txBody>
          <a:bodyPr/>
          <a:lstStyle>
            <a:lvl1pPr>
              <a:defRPr/>
            </a:lvl1pPr>
          </a:lstStyle>
          <a:p>
            <a:fld id="{9B5E12B9-DF39-4AE5-B1D2-1145BBF6787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UNESCO ICTLIP Module 3.  Lesson 2</a:t>
            </a:r>
          </a:p>
        </p:txBody>
      </p:sp>
      <p:sp>
        <p:nvSpPr>
          <p:cNvPr id="6" name="Slide Number Placeholder 5"/>
          <p:cNvSpPr>
            <a:spLocks noGrp="1"/>
          </p:cNvSpPr>
          <p:nvPr>
            <p:ph type="sldNum" sz="quarter" idx="12"/>
          </p:nvPr>
        </p:nvSpPr>
        <p:spPr/>
        <p:txBody>
          <a:bodyPr/>
          <a:lstStyle>
            <a:lvl1pPr>
              <a:defRPr/>
            </a:lvl1pPr>
          </a:lstStyle>
          <a:p>
            <a:fld id="{F8E7399B-A419-4E32-8A54-A1C844D9CE3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UNESCO ICTLIP Module 3.  Lesson 2</a:t>
            </a:r>
          </a:p>
        </p:txBody>
      </p:sp>
      <p:sp>
        <p:nvSpPr>
          <p:cNvPr id="6" name="Slide Number Placeholder 5"/>
          <p:cNvSpPr>
            <a:spLocks noGrp="1"/>
          </p:cNvSpPr>
          <p:nvPr>
            <p:ph type="sldNum" sz="quarter" idx="12"/>
          </p:nvPr>
        </p:nvSpPr>
        <p:spPr/>
        <p:txBody>
          <a:bodyPr/>
          <a:lstStyle>
            <a:lvl1pPr>
              <a:defRPr/>
            </a:lvl1pPr>
          </a:lstStyle>
          <a:p>
            <a:fld id="{9D0D3F7A-2876-42BA-8834-3926842A88D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210185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29200" y="210185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UNESCO ICTLIP Module 3.  Lesson 2</a:t>
            </a:r>
          </a:p>
        </p:txBody>
      </p:sp>
      <p:sp>
        <p:nvSpPr>
          <p:cNvPr id="7" name="Slide Number Placeholder 6"/>
          <p:cNvSpPr>
            <a:spLocks noGrp="1"/>
          </p:cNvSpPr>
          <p:nvPr>
            <p:ph type="sldNum" sz="quarter" idx="12"/>
          </p:nvPr>
        </p:nvSpPr>
        <p:spPr/>
        <p:txBody>
          <a:bodyPr/>
          <a:lstStyle>
            <a:lvl1pPr>
              <a:defRPr/>
            </a:lvl1pPr>
          </a:lstStyle>
          <a:p>
            <a:fld id="{94F40A9F-3373-47BD-AB6A-16553167632C}"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US"/>
              <a:t>UNESCO ICTLIP Module 3.  Lesson 2</a:t>
            </a:r>
          </a:p>
        </p:txBody>
      </p:sp>
      <p:sp>
        <p:nvSpPr>
          <p:cNvPr id="9" name="Slide Number Placeholder 8"/>
          <p:cNvSpPr>
            <a:spLocks noGrp="1"/>
          </p:cNvSpPr>
          <p:nvPr>
            <p:ph type="sldNum" sz="quarter" idx="12"/>
          </p:nvPr>
        </p:nvSpPr>
        <p:spPr/>
        <p:txBody>
          <a:bodyPr/>
          <a:lstStyle>
            <a:lvl1pPr>
              <a:defRPr/>
            </a:lvl1pPr>
          </a:lstStyle>
          <a:p>
            <a:fld id="{9E8F1BDC-DA39-47F2-9FC1-894B5036ABCD}"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US"/>
              <a:t>UNESCO ICTLIP Module 3.  Lesson 2</a:t>
            </a:r>
          </a:p>
        </p:txBody>
      </p:sp>
      <p:sp>
        <p:nvSpPr>
          <p:cNvPr id="5" name="Slide Number Placeholder 4"/>
          <p:cNvSpPr>
            <a:spLocks noGrp="1"/>
          </p:cNvSpPr>
          <p:nvPr>
            <p:ph type="sldNum" sz="quarter" idx="12"/>
          </p:nvPr>
        </p:nvSpPr>
        <p:spPr/>
        <p:txBody>
          <a:bodyPr/>
          <a:lstStyle>
            <a:lvl1pPr>
              <a:defRPr/>
            </a:lvl1pPr>
          </a:lstStyle>
          <a:p>
            <a:fld id="{FEE2F55E-A608-41D0-89AF-36926D104D48}"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US"/>
              <a:t>UNESCO ICTLIP Module 3.  Lesson 2</a:t>
            </a:r>
          </a:p>
        </p:txBody>
      </p:sp>
      <p:sp>
        <p:nvSpPr>
          <p:cNvPr id="4" name="Slide Number Placeholder 3"/>
          <p:cNvSpPr>
            <a:spLocks noGrp="1"/>
          </p:cNvSpPr>
          <p:nvPr>
            <p:ph type="sldNum" sz="quarter" idx="12"/>
          </p:nvPr>
        </p:nvSpPr>
        <p:spPr/>
        <p:txBody>
          <a:bodyPr/>
          <a:lstStyle>
            <a:lvl1pPr>
              <a:defRPr/>
            </a:lvl1pPr>
          </a:lstStyle>
          <a:p>
            <a:fld id="{DA4086E0-3592-488F-B136-4B741B9FEA7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UNESCO ICTLIP Module 3.  Lesson 2</a:t>
            </a:r>
          </a:p>
        </p:txBody>
      </p:sp>
      <p:sp>
        <p:nvSpPr>
          <p:cNvPr id="7" name="Slide Number Placeholder 6"/>
          <p:cNvSpPr>
            <a:spLocks noGrp="1"/>
          </p:cNvSpPr>
          <p:nvPr>
            <p:ph type="sldNum" sz="quarter" idx="12"/>
          </p:nvPr>
        </p:nvSpPr>
        <p:spPr/>
        <p:txBody>
          <a:bodyPr/>
          <a:lstStyle>
            <a:lvl1pPr>
              <a:defRPr/>
            </a:lvl1pPr>
          </a:lstStyle>
          <a:p>
            <a:fld id="{38687A17-8FC5-4C6C-BE3D-1BFF965B6163}"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UNESCO ICTLIP Module 3.  Lesson 2</a:t>
            </a:r>
          </a:p>
        </p:txBody>
      </p:sp>
      <p:sp>
        <p:nvSpPr>
          <p:cNvPr id="7" name="Slide Number Placeholder 6"/>
          <p:cNvSpPr>
            <a:spLocks noGrp="1"/>
          </p:cNvSpPr>
          <p:nvPr>
            <p:ph type="sldNum" sz="quarter" idx="12"/>
          </p:nvPr>
        </p:nvSpPr>
        <p:spPr/>
        <p:txBody>
          <a:bodyPr/>
          <a:lstStyle>
            <a:lvl1pPr>
              <a:defRPr/>
            </a:lvl1pPr>
          </a:lstStyle>
          <a:p>
            <a:fld id="{0DB0907C-90C1-41AD-A753-191885792920}"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ChangeArrowheads="1"/>
          </p:cNvSpPr>
          <p:nvPr/>
        </p:nvSpPr>
        <p:spPr bwMode="hidden">
          <a:xfrm>
            <a:off x="152400" y="0"/>
            <a:ext cx="1447800" cy="685800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endParaRPr kumimoji="1" lang="en-US"/>
          </a:p>
        </p:txBody>
      </p:sp>
      <p:sp>
        <p:nvSpPr>
          <p:cNvPr id="11267" name="Rectangle 3"/>
          <p:cNvSpPr>
            <a:spLocks noChangeArrowheads="1"/>
          </p:cNvSpPr>
          <p:nvPr/>
        </p:nvSpPr>
        <p:spPr bwMode="hidden">
          <a:xfrm>
            <a:off x="1676400" y="0"/>
            <a:ext cx="7467600" cy="1219200"/>
          </a:xfrm>
          <a:prstGeom prst="rect">
            <a:avLst/>
          </a:prstGeom>
          <a:gradFill rotWithShape="0">
            <a:gsLst>
              <a:gs pos="0">
                <a:schemeClr val="bg2"/>
              </a:gs>
              <a:gs pos="100000">
                <a:schemeClr val="bg1"/>
              </a:gs>
            </a:gsLst>
            <a:path path="shape">
              <a:fillToRect l="50000" t="50000" r="50000" b="50000"/>
            </a:path>
          </a:gradFill>
          <a:ln w="9525">
            <a:noFill/>
            <a:miter lim="800000"/>
            <a:headEnd/>
            <a:tailEnd/>
          </a:ln>
          <a:effectLst/>
        </p:spPr>
        <p:txBody>
          <a:bodyPr wrap="none" anchor="ctr"/>
          <a:lstStyle/>
          <a:p>
            <a:pPr algn="ctr"/>
            <a:endParaRPr kumimoji="1" lang="en-US"/>
          </a:p>
        </p:txBody>
      </p:sp>
      <p:sp>
        <p:nvSpPr>
          <p:cNvPr id="11268" name="Rectangle 4" descr="Stationery"/>
          <p:cNvSpPr>
            <a:spLocks noChangeArrowheads="1"/>
          </p:cNvSpPr>
          <p:nvPr/>
        </p:nvSpPr>
        <p:spPr bwMode="auto">
          <a:xfrm>
            <a:off x="457200" y="0"/>
            <a:ext cx="1219200" cy="762000"/>
          </a:xfrm>
          <a:prstGeom prst="rect">
            <a:avLst/>
          </a:prstGeom>
          <a:blipFill dpi="0" rotWithShape="0">
            <a:blip r:embed="rId13"/>
            <a:srcRect/>
            <a:tile tx="0" ty="0" sx="100000" sy="100000" flip="none" algn="tl"/>
          </a:blipFill>
          <a:ln w="9525">
            <a:noFill/>
            <a:miter lim="800000"/>
            <a:headEnd/>
            <a:tailEnd/>
          </a:ln>
          <a:effectLst/>
        </p:spPr>
        <p:txBody>
          <a:bodyPr wrap="none" anchor="ctr"/>
          <a:lstStyle/>
          <a:p>
            <a:pPr algn="ctr"/>
            <a:endParaRPr kumimoji="1" lang="en-US"/>
          </a:p>
        </p:txBody>
      </p:sp>
      <p:sp>
        <p:nvSpPr>
          <p:cNvPr id="11269" name="Rectangle 5" descr="Stationery"/>
          <p:cNvSpPr>
            <a:spLocks noChangeArrowheads="1"/>
          </p:cNvSpPr>
          <p:nvPr/>
        </p:nvSpPr>
        <p:spPr bwMode="auto">
          <a:xfrm>
            <a:off x="0" y="0"/>
            <a:ext cx="457200" cy="6858000"/>
          </a:xfrm>
          <a:prstGeom prst="rect">
            <a:avLst/>
          </a:prstGeom>
          <a:blipFill dpi="0" rotWithShape="0">
            <a:blip r:embed="rId13"/>
            <a:srcRect/>
            <a:tile tx="0" ty="0" sx="100000" sy="100000" flip="none" algn="tl"/>
          </a:blipFill>
          <a:ln w="9525">
            <a:noFill/>
            <a:miter lim="800000"/>
            <a:headEnd/>
            <a:tailEnd/>
          </a:ln>
          <a:effectLst/>
        </p:spPr>
        <p:txBody>
          <a:bodyPr wrap="none" anchor="ctr"/>
          <a:lstStyle/>
          <a:p>
            <a:pPr algn="ctr"/>
            <a:endParaRPr kumimoji="1" lang="en-US"/>
          </a:p>
        </p:txBody>
      </p:sp>
      <p:sp>
        <p:nvSpPr>
          <p:cNvPr id="11270" name="Rectangle 6"/>
          <p:cNvSpPr>
            <a:spLocks noGrp="1" noChangeArrowheads="1"/>
          </p:cNvSpPr>
          <p:nvPr>
            <p:ph type="title"/>
          </p:nvPr>
        </p:nvSpPr>
        <p:spPr bwMode="auto">
          <a:xfrm>
            <a:off x="1066800" y="838200"/>
            <a:ext cx="7772400"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1271" name="Rectangle 7"/>
          <p:cNvSpPr>
            <a:spLocks noGrp="1" noChangeArrowheads="1"/>
          </p:cNvSpPr>
          <p:nvPr>
            <p:ph type="dt" sz="half" idx="2"/>
          </p:nvPr>
        </p:nvSpPr>
        <p:spPr bwMode="auto">
          <a:xfrm>
            <a:off x="1066800" y="64135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solidFill>
                  <a:schemeClr val="tx2"/>
                </a:solidFill>
              </a:defRPr>
            </a:lvl1pPr>
          </a:lstStyle>
          <a:p>
            <a:endParaRPr lang="en-US"/>
          </a:p>
        </p:txBody>
      </p:sp>
      <p:sp>
        <p:nvSpPr>
          <p:cNvPr id="11272" name="Rectangle 8"/>
          <p:cNvSpPr>
            <a:spLocks noGrp="1" noChangeArrowheads="1"/>
          </p:cNvSpPr>
          <p:nvPr>
            <p:ph type="ftr" sz="quarter" idx="3"/>
          </p:nvPr>
        </p:nvSpPr>
        <p:spPr bwMode="auto">
          <a:xfrm>
            <a:off x="3200400" y="6413500"/>
            <a:ext cx="31242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solidFill>
                  <a:schemeClr val="tx2"/>
                </a:solidFill>
              </a:defRPr>
            </a:lvl1pPr>
          </a:lstStyle>
          <a:p>
            <a:r>
              <a:rPr lang="en-US"/>
              <a:t>UNESCO ICTLIP Module 3.  Lesson 2</a:t>
            </a:r>
          </a:p>
        </p:txBody>
      </p:sp>
      <p:pic>
        <p:nvPicPr>
          <p:cNvPr id="11273" name="Picture 9" descr="C:\Wendy\anabnr2.GIF"/>
          <p:cNvPicPr>
            <a:picLocks noChangeAspect="1" noChangeArrowheads="1"/>
          </p:cNvPicPr>
          <p:nvPr/>
        </p:nvPicPr>
        <p:blipFill>
          <a:blip r:embed="rId14"/>
          <a:srcRect/>
          <a:stretch>
            <a:fillRect/>
          </a:stretch>
        </p:blipFill>
        <p:spPr bwMode="auto">
          <a:xfrm>
            <a:off x="1228725" y="0"/>
            <a:ext cx="7915275" cy="754063"/>
          </a:xfrm>
          <a:prstGeom prst="rect">
            <a:avLst/>
          </a:prstGeom>
          <a:noFill/>
        </p:spPr>
      </p:pic>
      <p:sp>
        <p:nvSpPr>
          <p:cNvPr id="11274" name="Rectangle 10"/>
          <p:cNvSpPr>
            <a:spLocks noChangeArrowheads="1"/>
          </p:cNvSpPr>
          <p:nvPr/>
        </p:nvSpPr>
        <p:spPr bwMode="auto">
          <a:xfrm>
            <a:off x="304800" y="457200"/>
            <a:ext cx="2514600" cy="304800"/>
          </a:xfrm>
          <a:prstGeom prst="rect">
            <a:avLst/>
          </a:prstGeom>
          <a:solidFill>
            <a:schemeClr val="accent2">
              <a:alpha val="50000"/>
            </a:schemeClr>
          </a:solidFill>
          <a:ln w="9525">
            <a:noFill/>
            <a:miter lim="800000"/>
            <a:headEnd/>
            <a:tailEnd/>
          </a:ln>
          <a:effectLst/>
        </p:spPr>
        <p:txBody>
          <a:bodyPr wrap="none" anchor="ctr"/>
          <a:lstStyle/>
          <a:p>
            <a:pPr algn="ctr"/>
            <a:endParaRPr kumimoji="1" lang="en-US"/>
          </a:p>
        </p:txBody>
      </p:sp>
      <p:sp>
        <p:nvSpPr>
          <p:cNvPr id="11275" name="Rectangle 11"/>
          <p:cNvSpPr>
            <a:spLocks noGrp="1" noChangeArrowheads="1"/>
          </p:cNvSpPr>
          <p:nvPr>
            <p:ph type="sldNum" sz="quarter" idx="4"/>
          </p:nvPr>
        </p:nvSpPr>
        <p:spPr bwMode="auto">
          <a:xfrm>
            <a:off x="8229600" y="6413500"/>
            <a:ext cx="914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solidFill>
                  <a:schemeClr val="tx2"/>
                </a:solidFill>
              </a:defRPr>
            </a:lvl1pPr>
          </a:lstStyle>
          <a:p>
            <a:fld id="{7F7DDEA7-886B-4046-87E5-B713C8E520C7}" type="slidenum">
              <a:rPr lang="en-US"/>
              <a:pPr/>
              <a:t>‹#›</a:t>
            </a:fld>
            <a:endParaRPr lang="en-US"/>
          </a:p>
        </p:txBody>
      </p:sp>
      <p:sp>
        <p:nvSpPr>
          <p:cNvPr id="11276" name="Rectangle 12"/>
          <p:cNvSpPr>
            <a:spLocks noGrp="1" noChangeArrowheads="1"/>
          </p:cNvSpPr>
          <p:nvPr>
            <p:ph type="body" idx="1"/>
          </p:nvPr>
        </p:nvSpPr>
        <p:spPr bwMode="auto">
          <a:xfrm>
            <a:off x="1066800" y="210185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hf hdr="0" dt="0"/>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imes New Roman" pitchFamily="18" charset="0"/>
        </a:defRPr>
      </a:lvl2pPr>
      <a:lvl3pPr algn="l" rtl="0" fontAlgn="base">
        <a:spcBef>
          <a:spcPct val="0"/>
        </a:spcBef>
        <a:spcAft>
          <a:spcPct val="0"/>
        </a:spcAft>
        <a:defRPr sz="4400">
          <a:solidFill>
            <a:schemeClr val="tx2"/>
          </a:solidFill>
          <a:latin typeface="Times New Roman" pitchFamily="18" charset="0"/>
        </a:defRPr>
      </a:lvl3pPr>
      <a:lvl4pPr algn="l" rtl="0" fontAlgn="base">
        <a:spcBef>
          <a:spcPct val="0"/>
        </a:spcBef>
        <a:spcAft>
          <a:spcPct val="0"/>
        </a:spcAft>
        <a:defRPr sz="4400">
          <a:solidFill>
            <a:schemeClr val="tx2"/>
          </a:solidFill>
          <a:latin typeface="Times New Roman" pitchFamily="18" charset="0"/>
        </a:defRPr>
      </a:lvl4pPr>
      <a:lvl5pPr algn="l" rtl="0" fontAlgn="base">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457200" indent="-457200" algn="l" rtl="0" fontAlgn="base">
        <a:spcBef>
          <a:spcPct val="20000"/>
        </a:spcBef>
        <a:spcAft>
          <a:spcPct val="0"/>
        </a:spcAft>
        <a:buClr>
          <a:srgbClr val="A50021"/>
        </a:buClr>
        <a:buSzPct val="75000"/>
        <a:buFont typeface="Wingdings" pitchFamily="2" charset="2"/>
        <a:buChar char="n"/>
        <a:defRPr sz="3200">
          <a:solidFill>
            <a:schemeClr val="tx1"/>
          </a:solidFill>
          <a:latin typeface="+mn-lt"/>
          <a:ea typeface="+mn-ea"/>
          <a:cs typeface="+mn-cs"/>
        </a:defRPr>
      </a:lvl1pPr>
      <a:lvl2pPr marL="1027113" indent="-455613" algn="l" rtl="0" fontAlgn="base">
        <a:spcBef>
          <a:spcPct val="20000"/>
        </a:spcBef>
        <a:spcAft>
          <a:spcPct val="0"/>
        </a:spcAft>
        <a:buClr>
          <a:schemeClr val="accent2"/>
        </a:buClr>
        <a:buSzPct val="75000"/>
        <a:buFont typeface="Wingdings" pitchFamily="2" charset="2"/>
        <a:buChar char="n"/>
        <a:defRPr sz="2800">
          <a:solidFill>
            <a:schemeClr val="tx1"/>
          </a:solidFill>
          <a:latin typeface="+mn-lt"/>
        </a:defRPr>
      </a:lvl2pPr>
      <a:lvl3pPr marL="1370013" indent="-228600" algn="l" rtl="0" fontAlgn="base">
        <a:spcBef>
          <a:spcPct val="20000"/>
        </a:spcBef>
        <a:spcAft>
          <a:spcPct val="0"/>
        </a:spcAft>
        <a:buClr>
          <a:srgbClr val="666699"/>
        </a:buClr>
        <a:buSzPct val="70000"/>
        <a:buFont typeface="Wingdings" pitchFamily="2" charset="2"/>
        <a:buChar char="n"/>
        <a:defRPr sz="2400">
          <a:solidFill>
            <a:schemeClr val="tx1"/>
          </a:solidFill>
          <a:latin typeface="+mn-lt"/>
        </a:defRPr>
      </a:lvl3pPr>
      <a:lvl4pPr marL="1712913" indent="-228600" algn="l" rtl="0" fontAlgn="base">
        <a:spcBef>
          <a:spcPct val="20000"/>
        </a:spcBef>
        <a:spcAft>
          <a:spcPct val="0"/>
        </a:spcAft>
        <a:buSzPct val="60000"/>
        <a:buFont typeface="Wingdings" pitchFamily="2" charset="2"/>
        <a:buChar char="n"/>
        <a:defRPr sz="2000">
          <a:solidFill>
            <a:schemeClr val="tx1"/>
          </a:solidFill>
          <a:latin typeface="+mn-lt"/>
        </a:defRPr>
      </a:lvl4pPr>
      <a:lvl5pPr marL="20574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nlc-bnc.ca/8/4/r4-280-e.html" TargetMode="External"/><Relationship Id="rId2" Type="http://schemas.openxmlformats.org/officeDocument/2006/relationships/hyperlink" Target="http://www.lub.lu.se/metadata/subject-help.html" TargetMode="External"/><Relationship Id="rId1" Type="http://schemas.openxmlformats.org/officeDocument/2006/relationships/slideLayout" Target="../slideLayouts/slideLayout2.xml"/><Relationship Id="rId5" Type="http://schemas.openxmlformats.org/officeDocument/2006/relationships/hyperlink" Target="http://helix.helsinki.fi/infokeskus/novaweb/thesaur.htm" TargetMode="External"/><Relationship Id="rId4" Type="http://schemas.openxmlformats.org/officeDocument/2006/relationships/hyperlink" Target="http://www.shawnee.edu/offices/clarklib/clarklibinfo/searchstrategy.html"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excite.com/" TargetMode="External"/><Relationship Id="rId2" Type="http://schemas.openxmlformats.org/officeDocument/2006/relationships/hyperlink" Target="http://www.altavista.com/" TargetMode="External"/><Relationship Id="rId1" Type="http://schemas.openxmlformats.org/officeDocument/2006/relationships/slideLayout" Target="../slideLayouts/slideLayout2.xml"/><Relationship Id="rId6" Type="http://schemas.openxmlformats.org/officeDocument/2006/relationships/hyperlink" Target="http://www.lycos.com/" TargetMode="External"/><Relationship Id="rId5" Type="http://schemas.openxmlformats.org/officeDocument/2006/relationships/hyperlink" Target="http://www.hotbot.com/" TargetMode="External"/><Relationship Id="rId4" Type="http://schemas.openxmlformats.org/officeDocument/2006/relationships/hyperlink" Target="http://www.google.com/"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snap.com/" TargetMode="External"/><Relationship Id="rId2" Type="http://schemas.openxmlformats.org/officeDocument/2006/relationships/hyperlink" Target="http://www.yahoo.com/" TargetMode="External"/><Relationship Id="rId1" Type="http://schemas.openxmlformats.org/officeDocument/2006/relationships/slideLayout" Target="../slideLayouts/slideLayout2.xml"/><Relationship Id="rId5" Type="http://schemas.openxmlformats.org/officeDocument/2006/relationships/hyperlink" Target="http://www.mckinley.com/" TargetMode="External"/><Relationship Id="rId4" Type="http://schemas.openxmlformats.org/officeDocument/2006/relationships/hyperlink" Target="http://www.looksmart.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mamma.com/" TargetMode="External"/><Relationship Id="rId2" Type="http://schemas.openxmlformats.org/officeDocument/2006/relationships/hyperlink" Target="http://www.dogpile.com/" TargetMode="External"/><Relationship Id="rId1" Type="http://schemas.openxmlformats.org/officeDocument/2006/relationships/slideLayout" Target="../slideLayouts/slideLayout2.xml"/><Relationship Id="rId5" Type="http://schemas.openxmlformats.org/officeDocument/2006/relationships/hyperlink" Target="http://www.savvysearch.com/" TargetMode="External"/><Relationship Id="rId4" Type="http://schemas.openxmlformats.org/officeDocument/2006/relationships/hyperlink" Target="http://www.metacrawler.com/"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8"/>
          <p:cNvSpPr>
            <a:spLocks noGrp="1" noChangeArrowheads="1"/>
          </p:cNvSpPr>
          <p:nvPr>
            <p:ph type="ftr" sz="quarter" idx="3"/>
          </p:nvPr>
        </p:nvSpPr>
        <p:spPr/>
        <p:txBody>
          <a:bodyPr/>
          <a:lstStyle/>
          <a:p>
            <a:r>
              <a:rPr lang="en-US"/>
              <a:t>UNESCO ICTLIP Module 3.  Lesson 2</a:t>
            </a:r>
          </a:p>
        </p:txBody>
      </p:sp>
      <p:sp>
        <p:nvSpPr>
          <p:cNvPr id="5" name="Rectangle 9"/>
          <p:cNvSpPr>
            <a:spLocks noGrp="1" noChangeArrowheads="1"/>
          </p:cNvSpPr>
          <p:nvPr>
            <p:ph type="sldNum" sz="quarter" idx="4"/>
          </p:nvPr>
        </p:nvSpPr>
        <p:spPr/>
        <p:txBody>
          <a:bodyPr/>
          <a:lstStyle/>
          <a:p>
            <a:fld id="{1AD1731E-3EA7-4AD5-8873-165C4018B70E}" type="slidenum">
              <a:rPr lang="en-US"/>
              <a:pPr/>
              <a:t>1</a:t>
            </a:fld>
            <a:endParaRPr lang="en-US"/>
          </a:p>
        </p:txBody>
      </p:sp>
      <p:sp>
        <p:nvSpPr>
          <p:cNvPr id="7170" name="Rectangle 2"/>
          <p:cNvSpPr>
            <a:spLocks noGrp="1" noChangeArrowheads="1"/>
          </p:cNvSpPr>
          <p:nvPr>
            <p:ph type="ctrTitle"/>
          </p:nvPr>
        </p:nvSpPr>
        <p:spPr>
          <a:xfrm>
            <a:off x="914400" y="990600"/>
            <a:ext cx="7315200" cy="1371600"/>
          </a:xfrm>
        </p:spPr>
        <p:txBody>
          <a:bodyPr/>
          <a:lstStyle/>
          <a:p>
            <a:r>
              <a:rPr lang="en-US" b="1">
                <a:latin typeface="Century Gothic" pitchFamily="34" charset="0"/>
              </a:rPr>
              <a:t>ICTLIP Module 3. Information Seeking in An Electronic Environment</a:t>
            </a:r>
          </a:p>
        </p:txBody>
      </p:sp>
      <p:sp>
        <p:nvSpPr>
          <p:cNvPr id="7171" name="Rectangle 3"/>
          <p:cNvSpPr>
            <a:spLocks noGrp="1" noChangeArrowheads="1"/>
          </p:cNvSpPr>
          <p:nvPr>
            <p:ph type="subTitle" idx="1"/>
          </p:nvPr>
        </p:nvSpPr>
        <p:spPr>
          <a:xfrm>
            <a:off x="914400" y="4114800"/>
            <a:ext cx="7315200" cy="1524000"/>
          </a:xfrm>
        </p:spPr>
        <p:txBody>
          <a:bodyPr/>
          <a:lstStyle/>
          <a:p>
            <a:r>
              <a:rPr lang="en-US">
                <a:latin typeface="Century Gothic" pitchFamily="34" charset="0"/>
              </a:rPr>
              <a:t>Lesson 2. What principles and skills are needed in searching available information systems?</a:t>
            </a:r>
            <a:endParaRPr lang="en-US">
              <a:latin typeface="Century Gothic" pitchFamily="34" charset="0"/>
              <a:cs typeface="Times New Roman" pitchFamily="18"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p:cTn id="7" dur="1000" fill="hold"/>
                                        <p:tgtEl>
                                          <p:spTgt spid="7171">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7171">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7171">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7171">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advAuto="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UNESCO ICTLIP Module 3.  Lesson 2</a:t>
            </a:r>
          </a:p>
        </p:txBody>
      </p:sp>
      <p:sp>
        <p:nvSpPr>
          <p:cNvPr id="5" name="Slide Number Placeholder 5"/>
          <p:cNvSpPr>
            <a:spLocks noGrp="1"/>
          </p:cNvSpPr>
          <p:nvPr>
            <p:ph type="sldNum" sz="quarter" idx="12"/>
          </p:nvPr>
        </p:nvSpPr>
        <p:spPr/>
        <p:txBody>
          <a:bodyPr/>
          <a:lstStyle/>
          <a:p>
            <a:fld id="{1A04BBCA-AF75-4409-A9A2-5E0C169D64B2}" type="slidenum">
              <a:rPr lang="en-US"/>
              <a:pPr/>
              <a:t>10</a:t>
            </a:fld>
            <a:endParaRPr lang="en-US"/>
          </a:p>
        </p:txBody>
      </p:sp>
      <p:sp>
        <p:nvSpPr>
          <p:cNvPr id="68610" name="Rectangle 2"/>
          <p:cNvSpPr>
            <a:spLocks noGrp="1" noChangeArrowheads="1"/>
          </p:cNvSpPr>
          <p:nvPr>
            <p:ph type="title"/>
          </p:nvPr>
        </p:nvSpPr>
        <p:spPr>
          <a:xfrm>
            <a:off x="533400" y="228600"/>
            <a:ext cx="7772400" cy="609600"/>
          </a:xfrm>
        </p:spPr>
        <p:txBody>
          <a:bodyPr/>
          <a:lstStyle/>
          <a:p>
            <a:r>
              <a:rPr lang="en-US" b="1">
                <a:latin typeface="Century Gothic" pitchFamily="34" charset="0"/>
              </a:rPr>
              <a:t>What are CD-ROMs?</a:t>
            </a:r>
          </a:p>
        </p:txBody>
      </p:sp>
      <p:sp>
        <p:nvSpPr>
          <p:cNvPr id="68611" name="Rectangle 3"/>
          <p:cNvSpPr>
            <a:spLocks noGrp="1" noChangeArrowheads="1"/>
          </p:cNvSpPr>
          <p:nvPr>
            <p:ph type="body" idx="1"/>
          </p:nvPr>
        </p:nvSpPr>
        <p:spPr>
          <a:xfrm>
            <a:off x="457200" y="990600"/>
            <a:ext cx="7924800" cy="5181600"/>
          </a:xfrm>
        </p:spPr>
        <p:txBody>
          <a:bodyPr/>
          <a:lstStyle/>
          <a:p>
            <a:pPr>
              <a:lnSpc>
                <a:spcPct val="90000"/>
              </a:lnSpc>
            </a:pPr>
            <a:r>
              <a:rPr lang="en-US" sz="2800">
                <a:latin typeface="Century Gothic" pitchFamily="34" charset="0"/>
                <a:cs typeface="Times New Roman" pitchFamily="18" charset="0"/>
              </a:rPr>
              <a:t>Optical disks that are written and read by lasers are called CD-ROMs. The acronym stands for Compact Disk-Read Only Memory. It is used as a storage medium for text, graphics and sound. </a:t>
            </a:r>
          </a:p>
          <a:p>
            <a:pPr>
              <a:lnSpc>
                <a:spcPct val="90000"/>
              </a:lnSpc>
            </a:pPr>
            <a:r>
              <a:rPr lang="en-US" sz="2800">
                <a:latin typeface="Century Gothic" pitchFamily="34" charset="0"/>
                <a:cs typeface="Times New Roman" pitchFamily="18" charset="0"/>
              </a:rPr>
              <a:t>The publishing industry use CD-ROMs to store and distribute digital information. </a:t>
            </a:r>
          </a:p>
          <a:p>
            <a:pPr>
              <a:lnSpc>
                <a:spcPct val="90000"/>
              </a:lnSpc>
            </a:pPr>
            <a:r>
              <a:rPr lang="en-US" sz="2800">
                <a:latin typeface="Century Gothic" pitchFamily="34" charset="0"/>
                <a:cs typeface="Times New Roman" pitchFamily="18" charset="0"/>
              </a:rPr>
              <a:t>They are used to create and store cataloging data, abstracts and indexes, encyclopedias and dictionaries, etc.</a:t>
            </a:r>
          </a:p>
          <a:p>
            <a:pPr>
              <a:lnSpc>
                <a:spcPct val="90000"/>
              </a:lnSpc>
            </a:pPr>
            <a:r>
              <a:rPr lang="en-US" sz="2800">
                <a:latin typeface="Century Gothic" pitchFamily="34" charset="0"/>
                <a:cs typeface="Times New Roman" pitchFamily="18" charset="0"/>
              </a:rPr>
              <a:t>They are being superseded by online databases on the Web because frequent updating is possible in an interactive medium. </a:t>
            </a:r>
            <a:endParaRPr lang="en-US" sz="2800">
              <a:latin typeface="Century Gothic" pitchFamily="34" charset="0"/>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anim calcmode="lin" valueType="num">
                                      <p:cBhvr additive="base">
                                        <p:cTn id="7" dur="500" fill="hold"/>
                                        <p:tgtEl>
                                          <p:spTgt spid="6861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686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68611">
                                            <p:txEl>
                                              <p:pRg st="1" end="1"/>
                                            </p:txEl>
                                          </p:spTgt>
                                        </p:tgtEl>
                                        <p:attrNameLst>
                                          <p:attrName>style.visibility</p:attrName>
                                        </p:attrNameLst>
                                      </p:cBhvr>
                                      <p:to>
                                        <p:strVal val="visible"/>
                                      </p:to>
                                    </p:set>
                                    <p:anim calcmode="lin" valueType="num">
                                      <p:cBhvr additive="base">
                                        <p:cTn id="13" dur="500" fill="hold"/>
                                        <p:tgtEl>
                                          <p:spTgt spid="6861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6861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68611">
                                            <p:txEl>
                                              <p:pRg st="2" end="2"/>
                                            </p:txEl>
                                          </p:spTgt>
                                        </p:tgtEl>
                                        <p:attrNameLst>
                                          <p:attrName>style.visibility</p:attrName>
                                        </p:attrNameLst>
                                      </p:cBhvr>
                                      <p:to>
                                        <p:strVal val="visible"/>
                                      </p:to>
                                    </p:set>
                                    <p:anim calcmode="lin" valueType="num">
                                      <p:cBhvr additive="base">
                                        <p:cTn id="19" dur="500" fill="hold"/>
                                        <p:tgtEl>
                                          <p:spTgt spid="68611">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6861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68611">
                                            <p:txEl>
                                              <p:pRg st="3" end="3"/>
                                            </p:txEl>
                                          </p:spTgt>
                                        </p:tgtEl>
                                        <p:attrNameLst>
                                          <p:attrName>style.visibility</p:attrName>
                                        </p:attrNameLst>
                                      </p:cBhvr>
                                      <p:to>
                                        <p:strVal val="visible"/>
                                      </p:to>
                                    </p:set>
                                    <p:anim calcmode="lin" valueType="num">
                                      <p:cBhvr additive="base">
                                        <p:cTn id="25" dur="500" fill="hold"/>
                                        <p:tgtEl>
                                          <p:spTgt spid="68611">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68611">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UNESCO ICTLIP Module 3.  Lesson 2</a:t>
            </a:r>
          </a:p>
        </p:txBody>
      </p:sp>
      <p:sp>
        <p:nvSpPr>
          <p:cNvPr id="5" name="Slide Number Placeholder 5"/>
          <p:cNvSpPr>
            <a:spLocks noGrp="1"/>
          </p:cNvSpPr>
          <p:nvPr>
            <p:ph type="sldNum" sz="quarter" idx="12"/>
          </p:nvPr>
        </p:nvSpPr>
        <p:spPr/>
        <p:txBody>
          <a:bodyPr/>
          <a:lstStyle/>
          <a:p>
            <a:fld id="{13A23D05-C127-43EA-A511-24F46A1FF381}" type="slidenum">
              <a:rPr lang="en-US"/>
              <a:pPr/>
              <a:t>11</a:t>
            </a:fld>
            <a:endParaRPr lang="en-US"/>
          </a:p>
        </p:txBody>
      </p:sp>
      <p:sp>
        <p:nvSpPr>
          <p:cNvPr id="69634" name="Rectangle 2"/>
          <p:cNvSpPr>
            <a:spLocks noGrp="1" noChangeArrowheads="1"/>
          </p:cNvSpPr>
          <p:nvPr>
            <p:ph type="title"/>
          </p:nvPr>
        </p:nvSpPr>
        <p:spPr>
          <a:xfrm>
            <a:off x="533400" y="0"/>
            <a:ext cx="7772400" cy="762000"/>
          </a:xfrm>
        </p:spPr>
        <p:txBody>
          <a:bodyPr/>
          <a:lstStyle/>
          <a:p>
            <a:r>
              <a:rPr lang="en-US" b="1">
                <a:latin typeface="Century Gothic" pitchFamily="34" charset="0"/>
              </a:rPr>
              <a:t>Characteristics of CD-ROMs</a:t>
            </a:r>
          </a:p>
        </p:txBody>
      </p:sp>
      <p:sp>
        <p:nvSpPr>
          <p:cNvPr id="69635" name="Rectangle 3"/>
          <p:cNvSpPr>
            <a:spLocks noGrp="1" noChangeArrowheads="1"/>
          </p:cNvSpPr>
          <p:nvPr>
            <p:ph type="body" idx="1"/>
          </p:nvPr>
        </p:nvSpPr>
        <p:spPr>
          <a:xfrm>
            <a:off x="457200" y="990600"/>
            <a:ext cx="7772400" cy="4114800"/>
          </a:xfrm>
        </p:spPr>
        <p:txBody>
          <a:bodyPr/>
          <a:lstStyle/>
          <a:p>
            <a:pPr>
              <a:lnSpc>
                <a:spcPct val="90000"/>
              </a:lnSpc>
            </a:pPr>
            <a:r>
              <a:rPr lang="en-US" sz="2800">
                <a:latin typeface="Century Gothic" pitchFamily="34" charset="0"/>
                <a:cs typeface="Times New Roman" pitchFamily="18" charset="0"/>
              </a:rPr>
              <a:t>CD-ROMs can hold up to 700 megabytes of data or 7000,000 pages of text or 7000 images or more than an hour of video. </a:t>
            </a:r>
          </a:p>
          <a:p>
            <a:pPr>
              <a:lnSpc>
                <a:spcPct val="90000"/>
              </a:lnSpc>
            </a:pPr>
            <a:r>
              <a:rPr lang="en-US" sz="2800">
                <a:latin typeface="Century Gothic" pitchFamily="34" charset="0"/>
                <a:cs typeface="Times New Roman" pitchFamily="18" charset="0"/>
              </a:rPr>
              <a:t>It is a read only storage device for digital information. </a:t>
            </a:r>
          </a:p>
          <a:p>
            <a:pPr>
              <a:lnSpc>
                <a:spcPct val="90000"/>
              </a:lnSpc>
            </a:pPr>
            <a:r>
              <a:rPr lang="en-US" sz="2800">
                <a:latin typeface="Century Gothic" pitchFamily="34" charset="0"/>
                <a:cs typeface="Times New Roman" pitchFamily="18" charset="0"/>
              </a:rPr>
              <a:t>CD-ROMs containing indexes and abstracts, catalogs, may be searched using search techniques similar to those used in the Internet. </a:t>
            </a:r>
          </a:p>
          <a:p>
            <a:pPr>
              <a:lnSpc>
                <a:spcPct val="90000"/>
              </a:lnSpc>
            </a:pPr>
            <a:r>
              <a:rPr lang="en-US" sz="2800">
                <a:latin typeface="Century Gothic" pitchFamily="34" charset="0"/>
              </a:rPr>
              <a:t>CD-ROMs are preferred to print because of faster retrieval of information</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9635">
                                            <p:txEl>
                                              <p:pRg st="0" end="0"/>
                                            </p:txEl>
                                          </p:spTgt>
                                        </p:tgtEl>
                                        <p:attrNameLst>
                                          <p:attrName>style.visibility</p:attrName>
                                        </p:attrNameLst>
                                      </p:cBhvr>
                                      <p:to>
                                        <p:strVal val="visible"/>
                                      </p:to>
                                    </p:set>
                                    <p:anim calcmode="lin" valueType="num">
                                      <p:cBhvr additive="base">
                                        <p:cTn id="7" dur="500" fill="hold"/>
                                        <p:tgtEl>
                                          <p:spTgt spid="6963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96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9635">
                                            <p:txEl>
                                              <p:pRg st="1" end="1"/>
                                            </p:txEl>
                                          </p:spTgt>
                                        </p:tgtEl>
                                        <p:attrNameLst>
                                          <p:attrName>style.visibility</p:attrName>
                                        </p:attrNameLst>
                                      </p:cBhvr>
                                      <p:to>
                                        <p:strVal val="visible"/>
                                      </p:to>
                                    </p:set>
                                    <p:anim calcmode="lin" valueType="num">
                                      <p:cBhvr additive="base">
                                        <p:cTn id="13" dur="500" fill="hold"/>
                                        <p:tgtEl>
                                          <p:spTgt spid="6963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96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9635">
                                            <p:txEl>
                                              <p:pRg st="2" end="2"/>
                                            </p:txEl>
                                          </p:spTgt>
                                        </p:tgtEl>
                                        <p:attrNameLst>
                                          <p:attrName>style.visibility</p:attrName>
                                        </p:attrNameLst>
                                      </p:cBhvr>
                                      <p:to>
                                        <p:strVal val="visible"/>
                                      </p:to>
                                    </p:set>
                                    <p:anim calcmode="lin" valueType="num">
                                      <p:cBhvr additive="base">
                                        <p:cTn id="19" dur="500" fill="hold"/>
                                        <p:tgtEl>
                                          <p:spTgt spid="6963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963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9635">
                                            <p:txEl>
                                              <p:pRg st="3" end="3"/>
                                            </p:txEl>
                                          </p:spTgt>
                                        </p:tgtEl>
                                        <p:attrNameLst>
                                          <p:attrName>style.visibility</p:attrName>
                                        </p:attrNameLst>
                                      </p:cBhvr>
                                      <p:to>
                                        <p:strVal val="visible"/>
                                      </p:to>
                                    </p:set>
                                    <p:anim calcmode="lin" valueType="num">
                                      <p:cBhvr additive="base">
                                        <p:cTn id="25" dur="500" fill="hold"/>
                                        <p:tgtEl>
                                          <p:spTgt spid="6963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963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UNESCO ICTLIP Module 3.  Lesson 2</a:t>
            </a:r>
          </a:p>
        </p:txBody>
      </p:sp>
      <p:sp>
        <p:nvSpPr>
          <p:cNvPr id="5" name="Slide Number Placeholder 5"/>
          <p:cNvSpPr>
            <a:spLocks noGrp="1"/>
          </p:cNvSpPr>
          <p:nvPr>
            <p:ph type="sldNum" sz="quarter" idx="12"/>
          </p:nvPr>
        </p:nvSpPr>
        <p:spPr/>
        <p:txBody>
          <a:bodyPr/>
          <a:lstStyle/>
          <a:p>
            <a:fld id="{2967D21C-D16B-45CE-901E-A63FDB934B72}" type="slidenum">
              <a:rPr lang="en-US"/>
              <a:pPr/>
              <a:t>12</a:t>
            </a:fld>
            <a:endParaRPr lang="en-US"/>
          </a:p>
        </p:txBody>
      </p:sp>
      <p:sp>
        <p:nvSpPr>
          <p:cNvPr id="52226" name="Rectangle 2"/>
          <p:cNvSpPr>
            <a:spLocks noGrp="1" noChangeArrowheads="1"/>
          </p:cNvSpPr>
          <p:nvPr>
            <p:ph type="title"/>
          </p:nvPr>
        </p:nvSpPr>
        <p:spPr>
          <a:xfrm>
            <a:off x="533400" y="381000"/>
            <a:ext cx="7772400" cy="914400"/>
          </a:xfrm>
        </p:spPr>
        <p:txBody>
          <a:bodyPr/>
          <a:lstStyle/>
          <a:p>
            <a:pPr>
              <a:lnSpc>
                <a:spcPct val="80000"/>
              </a:lnSpc>
            </a:pPr>
            <a:r>
              <a:rPr lang="en-US" sz="4000" b="1">
                <a:latin typeface="Century Gothic" pitchFamily="34" charset="0"/>
              </a:rPr>
              <a:t>The Tool Set for Formulating the Search Statement</a:t>
            </a:r>
          </a:p>
        </p:txBody>
      </p:sp>
      <p:sp>
        <p:nvSpPr>
          <p:cNvPr id="52227" name="Rectangle 3"/>
          <p:cNvSpPr>
            <a:spLocks noGrp="1" noChangeArrowheads="1"/>
          </p:cNvSpPr>
          <p:nvPr>
            <p:ph type="body" idx="1"/>
          </p:nvPr>
        </p:nvSpPr>
        <p:spPr>
          <a:xfrm>
            <a:off x="228600" y="1371600"/>
            <a:ext cx="8915400" cy="5105400"/>
          </a:xfrm>
        </p:spPr>
        <p:txBody>
          <a:bodyPr/>
          <a:lstStyle/>
          <a:p>
            <a:pPr>
              <a:lnSpc>
                <a:spcPct val="80000"/>
              </a:lnSpc>
            </a:pPr>
            <a:r>
              <a:rPr lang="en-US" sz="2800">
                <a:latin typeface="Century Gothic" pitchFamily="34" charset="0"/>
              </a:rPr>
              <a:t>Parentheses—Use to keep groups of terms together.  This may not be used by some databases</a:t>
            </a:r>
          </a:p>
          <a:p>
            <a:pPr>
              <a:lnSpc>
                <a:spcPct val="80000"/>
              </a:lnSpc>
            </a:pPr>
            <a:r>
              <a:rPr lang="en-US" sz="2800">
                <a:latin typeface="Century Gothic" pitchFamily="34" charset="0"/>
              </a:rPr>
              <a:t>Fields—Use to limit search to a field. E.g. Title field, subject field or author field</a:t>
            </a:r>
          </a:p>
          <a:p>
            <a:pPr>
              <a:lnSpc>
                <a:spcPct val="80000"/>
              </a:lnSpc>
            </a:pPr>
            <a:r>
              <a:rPr lang="en-US" sz="2800">
                <a:latin typeface="Century Gothic" pitchFamily="34" charset="0"/>
              </a:rPr>
              <a:t>Subject headings or descriptors—Use of predefined terms used in the database to describe the article. This provides more precise retrieval.  Usually, the index is consulted in choosing descriptors.</a:t>
            </a:r>
          </a:p>
          <a:p>
            <a:pPr>
              <a:lnSpc>
                <a:spcPct val="80000"/>
              </a:lnSpc>
            </a:pPr>
            <a:r>
              <a:rPr lang="en-US" sz="2800">
                <a:latin typeface="Century Gothic" pitchFamily="34" charset="0"/>
              </a:rPr>
              <a:t>Truncation or wild cards—Use of asterisk or any other symbol to include all terms with the root term. E.g. LIBRA* can mean library, libraries, librarians, etc.</a:t>
            </a: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animEffect transition="in" filter="blinds(horizontal)">
                                      <p:cBhvr>
                                        <p:cTn id="7" dur="500"/>
                                        <p:tgtEl>
                                          <p:spTgt spid="522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2227">
                                            <p:txEl>
                                              <p:pRg st="1" end="1"/>
                                            </p:txEl>
                                          </p:spTgt>
                                        </p:tgtEl>
                                        <p:attrNameLst>
                                          <p:attrName>style.visibility</p:attrName>
                                        </p:attrNameLst>
                                      </p:cBhvr>
                                      <p:to>
                                        <p:strVal val="visible"/>
                                      </p:to>
                                    </p:set>
                                    <p:animEffect transition="in" filter="blinds(horizontal)">
                                      <p:cBhvr>
                                        <p:cTn id="12" dur="500"/>
                                        <p:tgtEl>
                                          <p:spTgt spid="5222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2227">
                                            <p:txEl>
                                              <p:pRg st="2" end="2"/>
                                            </p:txEl>
                                          </p:spTgt>
                                        </p:tgtEl>
                                        <p:attrNameLst>
                                          <p:attrName>style.visibility</p:attrName>
                                        </p:attrNameLst>
                                      </p:cBhvr>
                                      <p:to>
                                        <p:strVal val="visible"/>
                                      </p:to>
                                    </p:set>
                                    <p:animEffect transition="in" filter="blinds(horizontal)">
                                      <p:cBhvr>
                                        <p:cTn id="17" dur="500"/>
                                        <p:tgtEl>
                                          <p:spTgt spid="5222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2227">
                                            <p:txEl>
                                              <p:pRg st="3" end="3"/>
                                            </p:txEl>
                                          </p:spTgt>
                                        </p:tgtEl>
                                        <p:attrNameLst>
                                          <p:attrName>style.visibility</p:attrName>
                                        </p:attrNameLst>
                                      </p:cBhvr>
                                      <p:to>
                                        <p:strVal val="visible"/>
                                      </p:to>
                                    </p:set>
                                    <p:animEffect transition="in" filter="blinds(horizontal)">
                                      <p:cBhvr>
                                        <p:cTn id="22" dur="500"/>
                                        <p:tgtEl>
                                          <p:spTgt spid="5222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UNESCO ICTLIP Module 3.  Lesson 2</a:t>
            </a:r>
          </a:p>
        </p:txBody>
      </p:sp>
      <p:sp>
        <p:nvSpPr>
          <p:cNvPr id="5" name="Slide Number Placeholder 5"/>
          <p:cNvSpPr>
            <a:spLocks noGrp="1"/>
          </p:cNvSpPr>
          <p:nvPr>
            <p:ph type="sldNum" sz="quarter" idx="12"/>
          </p:nvPr>
        </p:nvSpPr>
        <p:spPr/>
        <p:txBody>
          <a:bodyPr/>
          <a:lstStyle/>
          <a:p>
            <a:fld id="{7254606B-902F-4DF8-8054-AEBD344B27C7}" type="slidenum">
              <a:rPr lang="en-US"/>
              <a:pPr/>
              <a:t>13</a:t>
            </a:fld>
            <a:endParaRPr lang="en-US"/>
          </a:p>
        </p:txBody>
      </p:sp>
      <p:sp>
        <p:nvSpPr>
          <p:cNvPr id="51202" name="Rectangle 2"/>
          <p:cNvSpPr>
            <a:spLocks noGrp="1" noChangeArrowheads="1"/>
          </p:cNvSpPr>
          <p:nvPr>
            <p:ph type="title"/>
          </p:nvPr>
        </p:nvSpPr>
        <p:spPr>
          <a:xfrm>
            <a:off x="609600" y="0"/>
            <a:ext cx="8153400" cy="1143000"/>
          </a:xfrm>
        </p:spPr>
        <p:txBody>
          <a:bodyPr/>
          <a:lstStyle/>
          <a:p>
            <a:pPr>
              <a:lnSpc>
                <a:spcPct val="90000"/>
              </a:lnSpc>
            </a:pPr>
            <a:r>
              <a:rPr lang="en-US" sz="4000" b="1">
                <a:latin typeface="Century Gothic" pitchFamily="34" charset="0"/>
              </a:rPr>
              <a:t>Formulating the Search Statement</a:t>
            </a:r>
          </a:p>
        </p:txBody>
      </p:sp>
      <p:sp>
        <p:nvSpPr>
          <p:cNvPr id="51203" name="Rectangle 3"/>
          <p:cNvSpPr>
            <a:spLocks noGrp="1" noChangeArrowheads="1"/>
          </p:cNvSpPr>
          <p:nvPr>
            <p:ph type="body" idx="1"/>
          </p:nvPr>
        </p:nvSpPr>
        <p:spPr>
          <a:xfrm>
            <a:off x="457200" y="1066800"/>
            <a:ext cx="8305800" cy="5486400"/>
          </a:xfrm>
        </p:spPr>
        <p:txBody>
          <a:bodyPr/>
          <a:lstStyle/>
          <a:p>
            <a:pPr>
              <a:lnSpc>
                <a:spcPct val="80000"/>
              </a:lnSpc>
            </a:pPr>
            <a:r>
              <a:rPr lang="en-US" sz="2800">
                <a:latin typeface="Century Gothic" pitchFamily="34" charset="0"/>
              </a:rPr>
              <a:t>Formulate search statement by combining keywords using AND, OR, NOT </a:t>
            </a:r>
          </a:p>
          <a:p>
            <a:pPr>
              <a:lnSpc>
                <a:spcPct val="80000"/>
              </a:lnSpc>
            </a:pPr>
            <a:r>
              <a:rPr lang="en-US" sz="2800">
                <a:latin typeface="Century Gothic" pitchFamily="34" charset="0"/>
              </a:rPr>
              <a:t>Use truncation(*) and parenthesis to enclose synonymous terms and separate them from another set of synonymous terms </a:t>
            </a:r>
          </a:p>
          <a:p>
            <a:pPr>
              <a:lnSpc>
                <a:spcPct val="80000"/>
              </a:lnSpc>
            </a:pPr>
            <a:r>
              <a:rPr lang="en-US" sz="2800">
                <a:latin typeface="Century Gothic" pitchFamily="34" charset="0"/>
              </a:rPr>
              <a:t>Use quotes to put adjacent terms together as a single concept. </a:t>
            </a:r>
          </a:p>
          <a:p>
            <a:pPr>
              <a:lnSpc>
                <a:spcPct val="80000"/>
              </a:lnSpc>
            </a:pPr>
            <a:r>
              <a:rPr lang="en-US" sz="2800">
                <a:latin typeface="Century Gothic" pitchFamily="34" charset="0"/>
              </a:rPr>
              <a:t>Example: </a:t>
            </a:r>
          </a:p>
          <a:p>
            <a:pPr lvl="1">
              <a:lnSpc>
                <a:spcPct val="80000"/>
              </a:lnSpc>
            </a:pPr>
            <a:r>
              <a:rPr lang="en-US">
                <a:latin typeface="Century Gothic" pitchFamily="34" charset="0"/>
              </a:rPr>
              <a:t>E-publications AND libraries NOT e-books</a:t>
            </a:r>
          </a:p>
          <a:p>
            <a:pPr lvl="1">
              <a:lnSpc>
                <a:spcPct val="80000"/>
              </a:lnSpc>
            </a:pPr>
            <a:r>
              <a:rPr lang="en-US">
                <a:latin typeface="Century Gothic" pitchFamily="34" charset="0"/>
              </a:rPr>
              <a:t>(E-pub* OR Digital pub* OR E-Journals) AND (Libraries or “Information Centers” or “Reading Centers”) NOT E-books</a:t>
            </a:r>
          </a:p>
          <a:p>
            <a:pPr>
              <a:lnSpc>
                <a:spcPct val="80000"/>
              </a:lnSpc>
            </a:pPr>
            <a:r>
              <a:rPr lang="en-US" sz="2800">
                <a:latin typeface="Century Gothic" pitchFamily="34" charset="0"/>
              </a:rPr>
              <a:t>Some databases use search boxes already linked by the Boolean symbols</a:t>
            </a:r>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anim calcmode="lin" valueType="num">
                                      <p:cBhvr additive="base">
                                        <p:cTn id="7" dur="500" fill="hold"/>
                                        <p:tgtEl>
                                          <p:spTgt spid="5120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120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1203">
                                            <p:txEl>
                                              <p:pRg st="1" end="1"/>
                                            </p:txEl>
                                          </p:spTgt>
                                        </p:tgtEl>
                                        <p:attrNameLst>
                                          <p:attrName>style.visibility</p:attrName>
                                        </p:attrNameLst>
                                      </p:cBhvr>
                                      <p:to>
                                        <p:strVal val="visible"/>
                                      </p:to>
                                    </p:set>
                                    <p:anim calcmode="lin" valueType="num">
                                      <p:cBhvr additive="base">
                                        <p:cTn id="13" dur="500" fill="hold"/>
                                        <p:tgtEl>
                                          <p:spTgt spid="5120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120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1203">
                                            <p:txEl>
                                              <p:pRg st="2" end="2"/>
                                            </p:txEl>
                                          </p:spTgt>
                                        </p:tgtEl>
                                        <p:attrNameLst>
                                          <p:attrName>style.visibility</p:attrName>
                                        </p:attrNameLst>
                                      </p:cBhvr>
                                      <p:to>
                                        <p:strVal val="visible"/>
                                      </p:to>
                                    </p:set>
                                    <p:anim calcmode="lin" valueType="num">
                                      <p:cBhvr additive="base">
                                        <p:cTn id="19" dur="500" fill="hold"/>
                                        <p:tgtEl>
                                          <p:spTgt spid="5120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120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1203">
                                            <p:txEl>
                                              <p:pRg st="3" end="3"/>
                                            </p:txEl>
                                          </p:spTgt>
                                        </p:tgtEl>
                                        <p:attrNameLst>
                                          <p:attrName>style.visibility</p:attrName>
                                        </p:attrNameLst>
                                      </p:cBhvr>
                                      <p:to>
                                        <p:strVal val="visible"/>
                                      </p:to>
                                    </p:set>
                                    <p:anim calcmode="lin" valueType="num">
                                      <p:cBhvr additive="base">
                                        <p:cTn id="25" dur="500" fill="hold"/>
                                        <p:tgtEl>
                                          <p:spTgt spid="5120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1203">
                                            <p:txEl>
                                              <p:pRg st="3" end="3"/>
                                            </p:txEl>
                                          </p:spTgt>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0"/>
                                  </p:stCondLst>
                                  <p:childTnLst>
                                    <p:set>
                                      <p:cBhvr>
                                        <p:cTn id="28" dur="1" fill="hold">
                                          <p:stCondLst>
                                            <p:cond delay="0"/>
                                          </p:stCondLst>
                                        </p:cTn>
                                        <p:tgtEl>
                                          <p:spTgt spid="51203">
                                            <p:txEl>
                                              <p:pRg st="4" end="4"/>
                                            </p:txEl>
                                          </p:spTgt>
                                        </p:tgtEl>
                                        <p:attrNameLst>
                                          <p:attrName>style.visibility</p:attrName>
                                        </p:attrNameLst>
                                      </p:cBhvr>
                                      <p:to>
                                        <p:strVal val="visible"/>
                                      </p:to>
                                    </p:set>
                                    <p:anim calcmode="lin" valueType="num">
                                      <p:cBhvr additive="base">
                                        <p:cTn id="29" dur="500" fill="hold"/>
                                        <p:tgtEl>
                                          <p:spTgt spid="51203">
                                            <p:txEl>
                                              <p:pRg st="4" end="4"/>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51203">
                                            <p:txEl>
                                              <p:pRg st="4" end="4"/>
                                            </p:txEl>
                                          </p:spTgt>
                                        </p:tgtEl>
                                        <p:attrNameLst>
                                          <p:attrName>ppt_y</p:attrName>
                                        </p:attrNameLst>
                                      </p:cBhvr>
                                      <p:tavLst>
                                        <p:tav tm="0">
                                          <p:val>
                                            <p:strVal val="#ppt_y"/>
                                          </p:val>
                                        </p:tav>
                                        <p:tav tm="100000">
                                          <p:val>
                                            <p:strVal val="#ppt_y"/>
                                          </p:val>
                                        </p:tav>
                                      </p:tavLst>
                                    </p:anim>
                                  </p:childTnLst>
                                </p:cTn>
                              </p:par>
                              <p:par>
                                <p:cTn id="31" presetID="2" presetClass="entr" presetSubtype="8" fill="hold" grpId="0" nodeType="withEffect">
                                  <p:stCondLst>
                                    <p:cond delay="0"/>
                                  </p:stCondLst>
                                  <p:childTnLst>
                                    <p:set>
                                      <p:cBhvr>
                                        <p:cTn id="32" dur="1" fill="hold">
                                          <p:stCondLst>
                                            <p:cond delay="0"/>
                                          </p:stCondLst>
                                        </p:cTn>
                                        <p:tgtEl>
                                          <p:spTgt spid="51203">
                                            <p:txEl>
                                              <p:pRg st="5" end="5"/>
                                            </p:txEl>
                                          </p:spTgt>
                                        </p:tgtEl>
                                        <p:attrNameLst>
                                          <p:attrName>style.visibility</p:attrName>
                                        </p:attrNameLst>
                                      </p:cBhvr>
                                      <p:to>
                                        <p:strVal val="visible"/>
                                      </p:to>
                                    </p:set>
                                    <p:anim calcmode="lin" valueType="num">
                                      <p:cBhvr additive="base">
                                        <p:cTn id="33" dur="500" fill="hold"/>
                                        <p:tgtEl>
                                          <p:spTgt spid="51203">
                                            <p:txEl>
                                              <p:pRg st="5" end="5"/>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5120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8" fill="hold" grpId="0" nodeType="clickEffect">
                                  <p:stCondLst>
                                    <p:cond delay="0"/>
                                  </p:stCondLst>
                                  <p:childTnLst>
                                    <p:set>
                                      <p:cBhvr>
                                        <p:cTn id="38" dur="1" fill="hold">
                                          <p:stCondLst>
                                            <p:cond delay="0"/>
                                          </p:stCondLst>
                                        </p:cTn>
                                        <p:tgtEl>
                                          <p:spTgt spid="51203">
                                            <p:txEl>
                                              <p:pRg st="6" end="6"/>
                                            </p:txEl>
                                          </p:spTgt>
                                        </p:tgtEl>
                                        <p:attrNameLst>
                                          <p:attrName>style.visibility</p:attrName>
                                        </p:attrNameLst>
                                      </p:cBhvr>
                                      <p:to>
                                        <p:strVal val="visible"/>
                                      </p:to>
                                    </p:set>
                                    <p:anim calcmode="lin" valueType="num">
                                      <p:cBhvr additive="base">
                                        <p:cTn id="39" dur="500" fill="hold"/>
                                        <p:tgtEl>
                                          <p:spTgt spid="51203">
                                            <p:txEl>
                                              <p:pRg st="6" end="6"/>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5120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UNESCO ICTLIP Module 3.  Lesson 2</a:t>
            </a:r>
          </a:p>
        </p:txBody>
      </p:sp>
      <p:sp>
        <p:nvSpPr>
          <p:cNvPr id="5" name="Slide Number Placeholder 5"/>
          <p:cNvSpPr>
            <a:spLocks noGrp="1"/>
          </p:cNvSpPr>
          <p:nvPr>
            <p:ph type="sldNum" sz="quarter" idx="12"/>
          </p:nvPr>
        </p:nvSpPr>
        <p:spPr/>
        <p:txBody>
          <a:bodyPr/>
          <a:lstStyle/>
          <a:p>
            <a:fld id="{29F1F3F9-480F-420D-9235-AEC4C0324E2B}" type="slidenum">
              <a:rPr lang="en-US"/>
              <a:pPr/>
              <a:t>14</a:t>
            </a:fld>
            <a:endParaRPr lang="en-US"/>
          </a:p>
        </p:txBody>
      </p:sp>
      <p:sp>
        <p:nvSpPr>
          <p:cNvPr id="53250" name="Rectangle 2"/>
          <p:cNvSpPr>
            <a:spLocks noGrp="1" noChangeArrowheads="1"/>
          </p:cNvSpPr>
          <p:nvPr>
            <p:ph type="title"/>
          </p:nvPr>
        </p:nvSpPr>
        <p:spPr>
          <a:xfrm>
            <a:off x="457200" y="228600"/>
            <a:ext cx="7772400" cy="609600"/>
          </a:xfrm>
        </p:spPr>
        <p:txBody>
          <a:bodyPr/>
          <a:lstStyle/>
          <a:p>
            <a:r>
              <a:rPr lang="en-US" b="1">
                <a:latin typeface="Century Gothic" pitchFamily="34" charset="0"/>
              </a:rPr>
              <a:t>Modifying Search</a:t>
            </a:r>
          </a:p>
        </p:txBody>
      </p:sp>
      <p:sp>
        <p:nvSpPr>
          <p:cNvPr id="53251" name="Rectangle 3"/>
          <p:cNvSpPr>
            <a:spLocks noGrp="1" noChangeArrowheads="1"/>
          </p:cNvSpPr>
          <p:nvPr>
            <p:ph type="body" idx="1"/>
          </p:nvPr>
        </p:nvSpPr>
        <p:spPr>
          <a:xfrm>
            <a:off x="457200" y="990600"/>
            <a:ext cx="7772400" cy="5486400"/>
          </a:xfrm>
        </p:spPr>
        <p:txBody>
          <a:bodyPr/>
          <a:lstStyle/>
          <a:p>
            <a:pPr>
              <a:lnSpc>
                <a:spcPct val="90000"/>
              </a:lnSpc>
            </a:pPr>
            <a:r>
              <a:rPr lang="en-US" sz="2800">
                <a:latin typeface="Century Gothic" pitchFamily="34" charset="0"/>
              </a:rPr>
              <a:t>Sometimes your results using one database are not satisfactory. Repeat the same search statement using another database. There are many instances  when the documents in one database do not overlap those in another database.</a:t>
            </a:r>
          </a:p>
          <a:p>
            <a:pPr>
              <a:lnSpc>
                <a:spcPct val="90000"/>
              </a:lnSpc>
            </a:pPr>
            <a:r>
              <a:rPr lang="en-US" sz="2800">
                <a:latin typeface="Century Gothic" pitchFamily="34" charset="0"/>
              </a:rPr>
              <a:t>If the results are still unsatisfactory, redefine your concept map and change your search statement. You may be using terms and descriptors not used by the computer. Remember that computers only search words not meanings.</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animEffect transition="in" filter="wipe(left)">
                                      <p:cBhvr>
                                        <p:cTn id="7" dur="500"/>
                                        <p:tgtEl>
                                          <p:spTgt spid="532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3251">
                                            <p:txEl>
                                              <p:pRg st="1" end="1"/>
                                            </p:txEl>
                                          </p:spTgt>
                                        </p:tgtEl>
                                        <p:attrNameLst>
                                          <p:attrName>style.visibility</p:attrName>
                                        </p:attrNameLst>
                                      </p:cBhvr>
                                      <p:to>
                                        <p:strVal val="visible"/>
                                      </p:to>
                                    </p:set>
                                    <p:animEffect transition="in" filter="wipe(left)">
                                      <p:cBhvr>
                                        <p:cTn id="12" dur="500"/>
                                        <p:tgtEl>
                                          <p:spTgt spid="532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UNESCO ICTLIP Module 3.  Lesson 2</a:t>
            </a:r>
          </a:p>
        </p:txBody>
      </p:sp>
      <p:sp>
        <p:nvSpPr>
          <p:cNvPr id="5" name="Slide Number Placeholder 5"/>
          <p:cNvSpPr>
            <a:spLocks noGrp="1"/>
          </p:cNvSpPr>
          <p:nvPr>
            <p:ph type="sldNum" sz="quarter" idx="12"/>
          </p:nvPr>
        </p:nvSpPr>
        <p:spPr/>
        <p:txBody>
          <a:bodyPr/>
          <a:lstStyle/>
          <a:p>
            <a:fld id="{20860AC3-2785-494E-B411-C8BACAC90E14}" type="slidenum">
              <a:rPr lang="en-US"/>
              <a:pPr/>
              <a:t>15</a:t>
            </a:fld>
            <a:endParaRPr lang="en-US"/>
          </a:p>
        </p:txBody>
      </p:sp>
      <p:sp>
        <p:nvSpPr>
          <p:cNvPr id="56322" name="Rectangle 2"/>
          <p:cNvSpPr>
            <a:spLocks noGrp="1" noChangeArrowheads="1"/>
          </p:cNvSpPr>
          <p:nvPr>
            <p:ph type="title"/>
          </p:nvPr>
        </p:nvSpPr>
        <p:spPr>
          <a:xfrm>
            <a:off x="533400" y="228600"/>
            <a:ext cx="8077200" cy="1143000"/>
          </a:xfrm>
        </p:spPr>
        <p:txBody>
          <a:bodyPr/>
          <a:lstStyle/>
          <a:p>
            <a:pPr>
              <a:lnSpc>
                <a:spcPct val="80000"/>
              </a:lnSpc>
            </a:pPr>
            <a:r>
              <a:rPr lang="en-US" b="1">
                <a:latin typeface="Century Gothic" pitchFamily="34" charset="0"/>
              </a:rPr>
              <a:t>Thesaurus and Subject Headings Lists</a:t>
            </a:r>
          </a:p>
        </p:txBody>
      </p:sp>
      <p:sp>
        <p:nvSpPr>
          <p:cNvPr id="56323" name="Rectangle 3"/>
          <p:cNvSpPr>
            <a:spLocks noGrp="1" noChangeArrowheads="1"/>
          </p:cNvSpPr>
          <p:nvPr>
            <p:ph type="body" idx="1"/>
          </p:nvPr>
        </p:nvSpPr>
        <p:spPr>
          <a:xfrm>
            <a:off x="533400" y="1371600"/>
            <a:ext cx="8305800" cy="5181600"/>
          </a:xfrm>
        </p:spPr>
        <p:txBody>
          <a:bodyPr/>
          <a:lstStyle/>
          <a:p>
            <a:pPr>
              <a:lnSpc>
                <a:spcPct val="90000"/>
              </a:lnSpc>
            </a:pPr>
            <a:r>
              <a:rPr lang="en-US" sz="2800">
                <a:latin typeface="Century Gothic" pitchFamily="34" charset="0"/>
              </a:rPr>
              <a:t>A thesaurus or subject headings list can be used to modify the search. These tools provide the user with the controlled vocabulary used by certain databases.</a:t>
            </a:r>
          </a:p>
          <a:p>
            <a:pPr>
              <a:lnSpc>
                <a:spcPct val="90000"/>
              </a:lnSpc>
            </a:pPr>
            <a:r>
              <a:rPr lang="en-US" sz="2800">
                <a:latin typeface="Century Gothic" pitchFamily="34" charset="0"/>
              </a:rPr>
              <a:t>Examples:</a:t>
            </a:r>
          </a:p>
          <a:p>
            <a:pPr lvl="1">
              <a:lnSpc>
                <a:spcPct val="90000"/>
              </a:lnSpc>
            </a:pPr>
            <a:r>
              <a:rPr lang="en-US" sz="2400">
                <a:latin typeface="Century Gothic" pitchFamily="34" charset="0"/>
              </a:rPr>
              <a:t>Medical Subject Headings (MESH)—</a:t>
            </a:r>
            <a:r>
              <a:rPr lang="en-US" sz="2000" u="sng">
                <a:solidFill>
                  <a:schemeClr val="hlink"/>
                </a:solidFill>
                <a:latin typeface="Century Gothic" pitchFamily="34" charset="0"/>
              </a:rPr>
              <a:t>http://www.nlm.nih.gov/pubs/factsheets/mesh.html/</a:t>
            </a:r>
          </a:p>
          <a:p>
            <a:pPr lvl="1">
              <a:lnSpc>
                <a:spcPct val="90000"/>
              </a:lnSpc>
            </a:pPr>
            <a:r>
              <a:rPr lang="en-US" sz="2400">
                <a:latin typeface="Century Gothic" pitchFamily="34" charset="0"/>
              </a:rPr>
              <a:t>Lists of thesauri available online</a:t>
            </a:r>
          </a:p>
          <a:p>
            <a:pPr lvl="2">
              <a:lnSpc>
                <a:spcPct val="90000"/>
              </a:lnSpc>
            </a:pPr>
            <a:r>
              <a:rPr lang="en-US" sz="2000">
                <a:latin typeface="Century Gothic" pitchFamily="34" charset="0"/>
                <a:hlinkClick r:id="rId2"/>
              </a:rPr>
              <a:t>http://www.lub.lu.se/metadata/subject-help.html</a:t>
            </a:r>
            <a:endParaRPr lang="en-US" sz="2000">
              <a:latin typeface="Century Gothic" pitchFamily="34" charset="0"/>
            </a:endParaRPr>
          </a:p>
          <a:p>
            <a:pPr lvl="2">
              <a:lnSpc>
                <a:spcPct val="90000"/>
              </a:lnSpc>
            </a:pPr>
            <a:r>
              <a:rPr lang="en-US" sz="2000">
                <a:latin typeface="Century Gothic" pitchFamily="34" charset="0"/>
                <a:hlinkClick r:id="rId3"/>
              </a:rPr>
              <a:t>http://www.nlc-bnc.ca/8/4/r4-280-e.html</a:t>
            </a:r>
            <a:endParaRPr lang="en-US" sz="2000">
              <a:latin typeface="Century Gothic" pitchFamily="34" charset="0"/>
            </a:endParaRPr>
          </a:p>
          <a:p>
            <a:pPr lvl="1">
              <a:lnSpc>
                <a:spcPct val="90000"/>
              </a:lnSpc>
            </a:pPr>
            <a:r>
              <a:rPr lang="en-US" sz="2400">
                <a:latin typeface="Century Gothic" pitchFamily="34" charset="0"/>
              </a:rPr>
              <a:t>Helpful sites</a:t>
            </a:r>
          </a:p>
          <a:p>
            <a:pPr lvl="2">
              <a:lnSpc>
                <a:spcPct val="90000"/>
              </a:lnSpc>
            </a:pPr>
            <a:r>
              <a:rPr lang="en-US" sz="2000">
                <a:latin typeface="Century Gothic" pitchFamily="34" charset="0"/>
                <a:hlinkClick r:id="rId4"/>
              </a:rPr>
              <a:t>http://www.shawnee.edu/offices/clarklib/clarklibinfo/searchstrategy.html</a:t>
            </a:r>
            <a:endParaRPr lang="en-US" sz="2000">
              <a:latin typeface="Century Gothic" pitchFamily="34" charset="0"/>
            </a:endParaRPr>
          </a:p>
          <a:p>
            <a:pPr lvl="2">
              <a:lnSpc>
                <a:spcPct val="90000"/>
              </a:lnSpc>
            </a:pPr>
            <a:r>
              <a:rPr lang="en-US" sz="2000">
                <a:latin typeface="Century Gothic" pitchFamily="34" charset="0"/>
                <a:hlinkClick r:id="rId5"/>
              </a:rPr>
              <a:t>http://helix.helsinki.fi/infokeskus/novaweb/thesaur.htm</a:t>
            </a:r>
            <a:endParaRPr lang="en-US" sz="2000">
              <a:latin typeface="Century Gothic" pitchFamily="34"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6323">
                                            <p:txEl>
                                              <p:pRg st="0" end="0"/>
                                            </p:txEl>
                                          </p:spTgt>
                                        </p:tgtEl>
                                        <p:attrNameLst>
                                          <p:attrName>style.visibility</p:attrName>
                                        </p:attrNameLst>
                                      </p:cBhvr>
                                      <p:to>
                                        <p:strVal val="visible"/>
                                      </p:to>
                                    </p:set>
                                    <p:animEffect transition="in" filter="blinds(horizontal)">
                                      <p:cBhvr>
                                        <p:cTn id="7" dur="500"/>
                                        <p:tgtEl>
                                          <p:spTgt spid="563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6323">
                                            <p:txEl>
                                              <p:pRg st="1" end="1"/>
                                            </p:txEl>
                                          </p:spTgt>
                                        </p:tgtEl>
                                        <p:attrNameLst>
                                          <p:attrName>style.visibility</p:attrName>
                                        </p:attrNameLst>
                                      </p:cBhvr>
                                      <p:to>
                                        <p:strVal val="visible"/>
                                      </p:to>
                                    </p:set>
                                    <p:animEffect transition="in" filter="blinds(horizontal)">
                                      <p:cBhvr>
                                        <p:cTn id="12" dur="500"/>
                                        <p:tgtEl>
                                          <p:spTgt spid="56323">
                                            <p:txEl>
                                              <p:pRg st="1" end="1"/>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56323">
                                            <p:txEl>
                                              <p:pRg st="2" end="2"/>
                                            </p:txEl>
                                          </p:spTgt>
                                        </p:tgtEl>
                                        <p:attrNameLst>
                                          <p:attrName>style.visibility</p:attrName>
                                        </p:attrNameLst>
                                      </p:cBhvr>
                                      <p:to>
                                        <p:strVal val="visible"/>
                                      </p:to>
                                    </p:set>
                                    <p:animEffect transition="in" filter="blinds(horizontal)">
                                      <p:cBhvr>
                                        <p:cTn id="15" dur="500"/>
                                        <p:tgtEl>
                                          <p:spTgt spid="56323">
                                            <p:txEl>
                                              <p:pRg st="2" end="2"/>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56323">
                                            <p:txEl>
                                              <p:pRg st="3" end="3"/>
                                            </p:txEl>
                                          </p:spTgt>
                                        </p:tgtEl>
                                        <p:attrNameLst>
                                          <p:attrName>style.visibility</p:attrName>
                                        </p:attrNameLst>
                                      </p:cBhvr>
                                      <p:to>
                                        <p:strVal val="visible"/>
                                      </p:to>
                                    </p:set>
                                    <p:animEffect transition="in" filter="blinds(horizontal)">
                                      <p:cBhvr>
                                        <p:cTn id="18" dur="500"/>
                                        <p:tgtEl>
                                          <p:spTgt spid="56323">
                                            <p:txEl>
                                              <p:pRg st="3" end="3"/>
                                            </p:txEl>
                                          </p:spTgt>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56323">
                                            <p:txEl>
                                              <p:pRg st="4" end="4"/>
                                            </p:txEl>
                                          </p:spTgt>
                                        </p:tgtEl>
                                        <p:attrNameLst>
                                          <p:attrName>style.visibility</p:attrName>
                                        </p:attrNameLst>
                                      </p:cBhvr>
                                      <p:to>
                                        <p:strVal val="visible"/>
                                      </p:to>
                                    </p:set>
                                    <p:animEffect transition="in" filter="blinds(horizontal)">
                                      <p:cBhvr>
                                        <p:cTn id="21" dur="500"/>
                                        <p:tgtEl>
                                          <p:spTgt spid="56323">
                                            <p:txEl>
                                              <p:pRg st="4" end="4"/>
                                            </p:txEl>
                                          </p:spTgt>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56323">
                                            <p:txEl>
                                              <p:pRg st="5" end="5"/>
                                            </p:txEl>
                                          </p:spTgt>
                                        </p:tgtEl>
                                        <p:attrNameLst>
                                          <p:attrName>style.visibility</p:attrName>
                                        </p:attrNameLst>
                                      </p:cBhvr>
                                      <p:to>
                                        <p:strVal val="visible"/>
                                      </p:to>
                                    </p:set>
                                    <p:animEffect transition="in" filter="blinds(horizontal)">
                                      <p:cBhvr>
                                        <p:cTn id="24" dur="500"/>
                                        <p:tgtEl>
                                          <p:spTgt spid="56323">
                                            <p:txEl>
                                              <p:pRg st="5" end="5"/>
                                            </p:txEl>
                                          </p:spTgt>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56323">
                                            <p:txEl>
                                              <p:pRg st="6" end="6"/>
                                            </p:txEl>
                                          </p:spTgt>
                                        </p:tgtEl>
                                        <p:attrNameLst>
                                          <p:attrName>style.visibility</p:attrName>
                                        </p:attrNameLst>
                                      </p:cBhvr>
                                      <p:to>
                                        <p:strVal val="visible"/>
                                      </p:to>
                                    </p:set>
                                    <p:animEffect transition="in" filter="blinds(horizontal)">
                                      <p:cBhvr>
                                        <p:cTn id="27" dur="500"/>
                                        <p:tgtEl>
                                          <p:spTgt spid="56323">
                                            <p:txEl>
                                              <p:pRg st="6" end="6"/>
                                            </p:txEl>
                                          </p:spTgt>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56323">
                                            <p:txEl>
                                              <p:pRg st="7" end="7"/>
                                            </p:txEl>
                                          </p:spTgt>
                                        </p:tgtEl>
                                        <p:attrNameLst>
                                          <p:attrName>style.visibility</p:attrName>
                                        </p:attrNameLst>
                                      </p:cBhvr>
                                      <p:to>
                                        <p:strVal val="visible"/>
                                      </p:to>
                                    </p:set>
                                    <p:animEffect transition="in" filter="blinds(horizontal)">
                                      <p:cBhvr>
                                        <p:cTn id="30" dur="500"/>
                                        <p:tgtEl>
                                          <p:spTgt spid="56323">
                                            <p:txEl>
                                              <p:pRg st="7" end="7"/>
                                            </p:txEl>
                                          </p:spTgt>
                                        </p:tgtEl>
                                      </p:cBhvr>
                                    </p:animEffect>
                                  </p:childTnLst>
                                </p:cTn>
                              </p:par>
                              <p:par>
                                <p:cTn id="31" presetID="3" presetClass="entr" presetSubtype="10" fill="hold" grpId="0" nodeType="withEffect">
                                  <p:stCondLst>
                                    <p:cond delay="0"/>
                                  </p:stCondLst>
                                  <p:childTnLst>
                                    <p:set>
                                      <p:cBhvr>
                                        <p:cTn id="32" dur="1" fill="hold">
                                          <p:stCondLst>
                                            <p:cond delay="0"/>
                                          </p:stCondLst>
                                        </p:cTn>
                                        <p:tgtEl>
                                          <p:spTgt spid="56323">
                                            <p:txEl>
                                              <p:pRg st="8" end="8"/>
                                            </p:txEl>
                                          </p:spTgt>
                                        </p:tgtEl>
                                        <p:attrNameLst>
                                          <p:attrName>style.visibility</p:attrName>
                                        </p:attrNameLst>
                                      </p:cBhvr>
                                      <p:to>
                                        <p:strVal val="visible"/>
                                      </p:to>
                                    </p:set>
                                    <p:animEffect transition="in" filter="blinds(horizontal)">
                                      <p:cBhvr>
                                        <p:cTn id="33" dur="500"/>
                                        <p:tgtEl>
                                          <p:spTgt spid="5632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UNESCO ICTLIP Module 3.  Lesson 2</a:t>
            </a:r>
          </a:p>
        </p:txBody>
      </p:sp>
      <p:sp>
        <p:nvSpPr>
          <p:cNvPr id="5" name="Slide Number Placeholder 5"/>
          <p:cNvSpPr>
            <a:spLocks noGrp="1"/>
          </p:cNvSpPr>
          <p:nvPr>
            <p:ph type="sldNum" sz="quarter" idx="12"/>
          </p:nvPr>
        </p:nvSpPr>
        <p:spPr/>
        <p:txBody>
          <a:bodyPr/>
          <a:lstStyle/>
          <a:p>
            <a:fld id="{4E4D9D19-9103-4DAA-B885-8A5F061385EB}" type="slidenum">
              <a:rPr lang="en-US"/>
              <a:pPr/>
              <a:t>16</a:t>
            </a:fld>
            <a:endParaRPr lang="en-US"/>
          </a:p>
        </p:txBody>
      </p:sp>
      <p:sp>
        <p:nvSpPr>
          <p:cNvPr id="27650" name="Rectangle 2"/>
          <p:cNvSpPr>
            <a:spLocks noGrp="1" noChangeArrowheads="1"/>
          </p:cNvSpPr>
          <p:nvPr>
            <p:ph type="title"/>
          </p:nvPr>
        </p:nvSpPr>
        <p:spPr>
          <a:xfrm>
            <a:off x="457200" y="228600"/>
            <a:ext cx="7772400" cy="609600"/>
          </a:xfrm>
        </p:spPr>
        <p:txBody>
          <a:bodyPr/>
          <a:lstStyle/>
          <a:p>
            <a:r>
              <a:rPr lang="en-US" b="1">
                <a:latin typeface="Century Gothic" pitchFamily="34" charset="0"/>
              </a:rPr>
              <a:t>Searching the Internet</a:t>
            </a:r>
          </a:p>
        </p:txBody>
      </p:sp>
      <p:sp>
        <p:nvSpPr>
          <p:cNvPr id="27651" name="Rectangle 3"/>
          <p:cNvSpPr>
            <a:spLocks noGrp="1" noChangeArrowheads="1"/>
          </p:cNvSpPr>
          <p:nvPr>
            <p:ph type="body" idx="1"/>
          </p:nvPr>
        </p:nvSpPr>
        <p:spPr>
          <a:xfrm>
            <a:off x="457200" y="838200"/>
            <a:ext cx="8458200" cy="5715000"/>
          </a:xfrm>
        </p:spPr>
        <p:txBody>
          <a:bodyPr/>
          <a:lstStyle/>
          <a:p>
            <a:pPr>
              <a:lnSpc>
                <a:spcPct val="90000"/>
              </a:lnSpc>
            </a:pPr>
            <a:r>
              <a:rPr lang="en-US" sz="2800">
                <a:latin typeface="Century Gothic" pitchFamily="34" charset="0"/>
              </a:rPr>
              <a:t>The Internet is made up of Web pages. Search engines and subject directories are used to search them.  </a:t>
            </a:r>
          </a:p>
          <a:p>
            <a:pPr>
              <a:lnSpc>
                <a:spcPct val="90000"/>
              </a:lnSpc>
            </a:pPr>
            <a:r>
              <a:rPr lang="en-US" sz="2800">
                <a:latin typeface="Century Gothic" pitchFamily="34" charset="0"/>
              </a:rPr>
              <a:t>Search engines</a:t>
            </a:r>
          </a:p>
          <a:p>
            <a:pPr lvl="1">
              <a:lnSpc>
                <a:spcPct val="90000"/>
              </a:lnSpc>
            </a:pPr>
            <a:r>
              <a:rPr lang="en-US" sz="2400">
                <a:latin typeface="Century Gothic" pitchFamily="34" charset="0"/>
              </a:rPr>
              <a:t>Individual search engines are those that compile their own ‘word by word” index to the Web automatically by using “spiders” or “robots” to crawl through the Web from link to link. </a:t>
            </a:r>
          </a:p>
          <a:p>
            <a:pPr lvl="1">
              <a:lnSpc>
                <a:spcPct val="90000"/>
              </a:lnSpc>
            </a:pPr>
            <a:r>
              <a:rPr lang="en-US" sz="2400">
                <a:latin typeface="Century Gothic" pitchFamily="34" charset="0"/>
              </a:rPr>
              <a:t>Meta search engines search the index databases of individual search engines simultaneously.</a:t>
            </a:r>
            <a:r>
              <a:rPr lang="en-US" sz="1600">
                <a:latin typeface="Century Gothic" pitchFamily="34" charset="0"/>
              </a:rPr>
              <a:t>.</a:t>
            </a:r>
            <a:r>
              <a:rPr lang="en-US" sz="2000">
                <a:latin typeface="Century Gothic" pitchFamily="34" charset="0"/>
              </a:rPr>
              <a:t> </a:t>
            </a:r>
            <a:endParaRPr lang="en-US" sz="2400">
              <a:latin typeface="Century Gothic" pitchFamily="34" charset="0"/>
            </a:endParaRPr>
          </a:p>
          <a:p>
            <a:pPr>
              <a:lnSpc>
                <a:spcPct val="90000"/>
              </a:lnSpc>
            </a:pPr>
            <a:r>
              <a:rPr lang="en-US" sz="2800">
                <a:latin typeface="Century Gothic" pitchFamily="34" charset="0"/>
              </a:rPr>
              <a:t>Directories are created by a staff of editors who visit and evaluate web sites, and then organize them into subject-based categories and sub-categories.</a:t>
            </a: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 calcmode="lin" valueType="num">
                                      <p:cBhvr additive="base">
                                        <p:cTn id="7" dur="500" fill="hold"/>
                                        <p:tgtEl>
                                          <p:spTgt spid="2765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765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7651">
                                            <p:txEl>
                                              <p:pRg st="1" end="1"/>
                                            </p:txEl>
                                          </p:spTgt>
                                        </p:tgtEl>
                                        <p:attrNameLst>
                                          <p:attrName>style.visibility</p:attrName>
                                        </p:attrNameLst>
                                      </p:cBhvr>
                                      <p:to>
                                        <p:strVal val="visible"/>
                                      </p:to>
                                    </p:set>
                                    <p:anim calcmode="lin" valueType="num">
                                      <p:cBhvr additive="base">
                                        <p:cTn id="13" dur="500" fill="hold"/>
                                        <p:tgtEl>
                                          <p:spTgt spid="2765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765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7651">
                                            <p:txEl>
                                              <p:pRg st="2" end="2"/>
                                            </p:txEl>
                                          </p:spTgt>
                                        </p:tgtEl>
                                        <p:attrNameLst>
                                          <p:attrName>style.visibility</p:attrName>
                                        </p:attrNameLst>
                                      </p:cBhvr>
                                      <p:to>
                                        <p:strVal val="visible"/>
                                      </p:to>
                                    </p:set>
                                    <p:anim calcmode="lin" valueType="num">
                                      <p:cBhvr additive="base">
                                        <p:cTn id="19" dur="500" fill="hold"/>
                                        <p:tgtEl>
                                          <p:spTgt spid="2765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765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7651">
                                            <p:txEl>
                                              <p:pRg st="3" end="3"/>
                                            </p:txEl>
                                          </p:spTgt>
                                        </p:tgtEl>
                                        <p:attrNameLst>
                                          <p:attrName>style.visibility</p:attrName>
                                        </p:attrNameLst>
                                      </p:cBhvr>
                                      <p:to>
                                        <p:strVal val="visible"/>
                                      </p:to>
                                    </p:set>
                                    <p:anim calcmode="lin" valueType="num">
                                      <p:cBhvr additive="base">
                                        <p:cTn id="25" dur="500" fill="hold"/>
                                        <p:tgtEl>
                                          <p:spTgt spid="2765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765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7651">
                                            <p:txEl>
                                              <p:pRg st="4" end="4"/>
                                            </p:txEl>
                                          </p:spTgt>
                                        </p:tgtEl>
                                        <p:attrNameLst>
                                          <p:attrName>style.visibility</p:attrName>
                                        </p:attrNameLst>
                                      </p:cBhvr>
                                      <p:to>
                                        <p:strVal val="visible"/>
                                      </p:to>
                                    </p:set>
                                    <p:anim calcmode="lin" valueType="num">
                                      <p:cBhvr additive="base">
                                        <p:cTn id="31" dur="500" fill="hold"/>
                                        <p:tgtEl>
                                          <p:spTgt spid="27651">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7651">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bldLvl="2"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UNESCO ICTLIP Module 3.  Lesson 2</a:t>
            </a:r>
          </a:p>
        </p:txBody>
      </p:sp>
      <p:sp>
        <p:nvSpPr>
          <p:cNvPr id="5" name="Slide Number Placeholder 5"/>
          <p:cNvSpPr>
            <a:spLocks noGrp="1"/>
          </p:cNvSpPr>
          <p:nvPr>
            <p:ph type="sldNum" sz="quarter" idx="12"/>
          </p:nvPr>
        </p:nvSpPr>
        <p:spPr/>
        <p:txBody>
          <a:bodyPr/>
          <a:lstStyle/>
          <a:p>
            <a:fld id="{60E07C2D-F6F5-46FE-8077-1E77032C64D3}" type="slidenum">
              <a:rPr lang="en-US"/>
              <a:pPr/>
              <a:t>17</a:t>
            </a:fld>
            <a:endParaRPr lang="en-US"/>
          </a:p>
        </p:txBody>
      </p:sp>
      <p:sp>
        <p:nvSpPr>
          <p:cNvPr id="38914" name="Rectangle 2"/>
          <p:cNvSpPr>
            <a:spLocks noGrp="1" noChangeArrowheads="1"/>
          </p:cNvSpPr>
          <p:nvPr>
            <p:ph type="title"/>
          </p:nvPr>
        </p:nvSpPr>
        <p:spPr>
          <a:xfrm>
            <a:off x="457200" y="228600"/>
            <a:ext cx="7772400" cy="609600"/>
          </a:xfrm>
        </p:spPr>
        <p:txBody>
          <a:bodyPr/>
          <a:lstStyle/>
          <a:p>
            <a:r>
              <a:rPr lang="en-US" b="1">
                <a:latin typeface="Century Gothic" pitchFamily="34" charset="0"/>
              </a:rPr>
              <a:t>Individual Search Engines</a:t>
            </a:r>
          </a:p>
        </p:txBody>
      </p:sp>
      <p:sp>
        <p:nvSpPr>
          <p:cNvPr id="38915" name="Rectangle 3"/>
          <p:cNvSpPr>
            <a:spLocks noGrp="1" noChangeArrowheads="1"/>
          </p:cNvSpPr>
          <p:nvPr>
            <p:ph type="body" idx="1"/>
          </p:nvPr>
        </p:nvSpPr>
        <p:spPr>
          <a:xfrm>
            <a:off x="457200" y="838200"/>
            <a:ext cx="8229600" cy="5638800"/>
          </a:xfrm>
        </p:spPr>
        <p:txBody>
          <a:bodyPr/>
          <a:lstStyle/>
          <a:p>
            <a:pPr>
              <a:lnSpc>
                <a:spcPct val="90000"/>
              </a:lnSpc>
            </a:pPr>
            <a:r>
              <a:rPr lang="en-US" sz="2800">
                <a:latin typeface="Century Gothic" pitchFamily="34" charset="0"/>
                <a:cs typeface="Arial" charset="0"/>
              </a:rPr>
              <a:t>All search engines do keyword searches against a database. Factors that influence the results from each one are: size of the database, frequency of update, speed, search capability and design.</a:t>
            </a:r>
          </a:p>
          <a:p>
            <a:pPr>
              <a:lnSpc>
                <a:spcPct val="90000"/>
              </a:lnSpc>
            </a:pPr>
            <a:r>
              <a:rPr lang="en-US" sz="2800">
                <a:latin typeface="Century Gothic" pitchFamily="34" charset="0"/>
                <a:cs typeface="Arial" charset="0"/>
              </a:rPr>
              <a:t>Recent addition of new content, redesign and partnership changes have turned some search engines into portals. </a:t>
            </a:r>
          </a:p>
          <a:p>
            <a:pPr>
              <a:lnSpc>
                <a:spcPct val="90000"/>
              </a:lnSpc>
            </a:pPr>
            <a:r>
              <a:rPr lang="en-US" sz="2800">
                <a:latin typeface="Century Gothic" pitchFamily="34" charset="0"/>
              </a:rPr>
              <a:t>When using individual search engines the index database is actually searched and not the entire Web. Most engines are not current. For a more comprehensive search use more than one search engine although there will be some overlap.</a:t>
            </a: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 calcmode="lin" valueType="num">
                                      <p:cBhvr additive="base">
                                        <p:cTn id="7" dur="500" fill="hold"/>
                                        <p:tgtEl>
                                          <p:spTgt spid="389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8915">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38915">
                                            <p:txEl>
                                              <p:pRg st="1" end="1"/>
                                            </p:txEl>
                                          </p:spTgt>
                                        </p:tgtEl>
                                        <p:attrNameLst>
                                          <p:attrName>style.visibility</p:attrName>
                                        </p:attrNameLst>
                                      </p:cBhvr>
                                      <p:to>
                                        <p:strVal val="visible"/>
                                      </p:to>
                                    </p:set>
                                    <p:anim calcmode="lin" valueType="num">
                                      <p:cBhvr additive="base">
                                        <p:cTn id="13" dur="500" fill="hold"/>
                                        <p:tgtEl>
                                          <p:spTgt spid="3891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8915">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38915">
                                            <p:txEl>
                                              <p:pRg st="2" end="2"/>
                                            </p:txEl>
                                          </p:spTgt>
                                        </p:tgtEl>
                                        <p:attrNameLst>
                                          <p:attrName>style.visibility</p:attrName>
                                        </p:attrNameLst>
                                      </p:cBhvr>
                                      <p:to>
                                        <p:strVal val="visible"/>
                                      </p:to>
                                    </p:set>
                                    <p:anim calcmode="lin" valueType="num">
                                      <p:cBhvr additive="base">
                                        <p:cTn id="19" dur="500" fill="hold"/>
                                        <p:tgtEl>
                                          <p:spTgt spid="3891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8915">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UNESCO ICTLIP Module 3.  Lesson 2</a:t>
            </a:r>
          </a:p>
        </p:txBody>
      </p:sp>
      <p:sp>
        <p:nvSpPr>
          <p:cNvPr id="5" name="Slide Number Placeholder 5"/>
          <p:cNvSpPr>
            <a:spLocks noGrp="1"/>
          </p:cNvSpPr>
          <p:nvPr>
            <p:ph type="sldNum" sz="quarter" idx="12"/>
          </p:nvPr>
        </p:nvSpPr>
        <p:spPr/>
        <p:txBody>
          <a:bodyPr/>
          <a:lstStyle/>
          <a:p>
            <a:fld id="{FA50B195-221E-441A-B7BE-A222C6C0AE53}" type="slidenum">
              <a:rPr lang="en-US"/>
              <a:pPr/>
              <a:t>18</a:t>
            </a:fld>
            <a:endParaRPr lang="en-US"/>
          </a:p>
        </p:txBody>
      </p:sp>
      <p:sp>
        <p:nvSpPr>
          <p:cNvPr id="40962" name="Rectangle 2"/>
          <p:cNvSpPr>
            <a:spLocks noGrp="1" noChangeArrowheads="1"/>
          </p:cNvSpPr>
          <p:nvPr>
            <p:ph type="title"/>
          </p:nvPr>
        </p:nvSpPr>
        <p:spPr>
          <a:xfrm>
            <a:off x="457200" y="304800"/>
            <a:ext cx="7772400" cy="1143000"/>
          </a:xfrm>
        </p:spPr>
        <p:txBody>
          <a:bodyPr/>
          <a:lstStyle/>
          <a:p>
            <a:r>
              <a:rPr lang="en-US" sz="4000" b="1">
                <a:latin typeface="Century Gothic" pitchFamily="34" charset="0"/>
              </a:rPr>
              <a:t>Examples of individual search engines</a:t>
            </a:r>
          </a:p>
        </p:txBody>
      </p:sp>
      <p:sp>
        <p:nvSpPr>
          <p:cNvPr id="40963" name="Rectangle 3"/>
          <p:cNvSpPr>
            <a:spLocks noGrp="1" noChangeArrowheads="1"/>
          </p:cNvSpPr>
          <p:nvPr>
            <p:ph type="body" idx="1"/>
          </p:nvPr>
        </p:nvSpPr>
        <p:spPr>
          <a:xfrm>
            <a:off x="457200" y="1524000"/>
            <a:ext cx="8382000" cy="5029200"/>
          </a:xfrm>
        </p:spPr>
        <p:txBody>
          <a:bodyPr/>
          <a:lstStyle/>
          <a:p>
            <a:pPr>
              <a:lnSpc>
                <a:spcPct val="90000"/>
              </a:lnSpc>
            </a:pPr>
            <a:r>
              <a:rPr lang="en-US" sz="2800" b="1">
                <a:latin typeface="Century Gothic" pitchFamily="34" charset="0"/>
                <a:cs typeface="Arial" charset="0"/>
                <a:hlinkClick r:id="rId2"/>
              </a:rPr>
              <a:t>AltaVista</a:t>
            </a:r>
            <a:r>
              <a:rPr lang="en-US" sz="2800">
                <a:latin typeface="Century Gothic" pitchFamily="34" charset="0"/>
                <a:cs typeface="Arial" charset="0"/>
              </a:rPr>
              <a:t>—Comprehensive. Searches  the entire HTML file. </a:t>
            </a:r>
          </a:p>
          <a:p>
            <a:pPr>
              <a:lnSpc>
                <a:spcPct val="90000"/>
              </a:lnSpc>
            </a:pPr>
            <a:r>
              <a:rPr lang="en-US" sz="2800" b="1">
                <a:latin typeface="Century Gothic" pitchFamily="34" charset="0"/>
                <a:cs typeface="Arial" charset="0"/>
                <a:hlinkClick r:id="rId3"/>
              </a:rPr>
              <a:t>Excite</a:t>
            </a:r>
            <a:r>
              <a:rPr lang="en-US" sz="2800" b="1">
                <a:latin typeface="Century Gothic" pitchFamily="34" charset="0"/>
                <a:cs typeface="Arial" charset="0"/>
              </a:rPr>
              <a:t>—</a:t>
            </a:r>
            <a:r>
              <a:rPr lang="en-US" sz="2800">
                <a:latin typeface="Century Gothic" pitchFamily="34" charset="0"/>
                <a:cs typeface="Arial" charset="0"/>
              </a:rPr>
              <a:t>Concept searching is the strong feature. Good for narrowing down searches.</a:t>
            </a:r>
          </a:p>
          <a:p>
            <a:pPr>
              <a:lnSpc>
                <a:spcPct val="90000"/>
              </a:lnSpc>
            </a:pPr>
            <a:r>
              <a:rPr lang="en-US" sz="2800" b="1">
                <a:latin typeface="Century Gothic" pitchFamily="34" charset="0"/>
                <a:cs typeface="Arial" charset="0"/>
                <a:hlinkClick r:id="rId4"/>
              </a:rPr>
              <a:t>Google</a:t>
            </a:r>
            <a:r>
              <a:rPr lang="en-US" sz="2800" b="1">
                <a:latin typeface="Century Gothic" pitchFamily="34" charset="0"/>
                <a:cs typeface="Arial" charset="0"/>
              </a:rPr>
              <a:t>—</a:t>
            </a:r>
            <a:r>
              <a:rPr lang="en-US" sz="2800">
                <a:latin typeface="Century Gothic" pitchFamily="34" charset="0"/>
                <a:cs typeface="Arial" charset="0"/>
              </a:rPr>
              <a:t>Perhaps the largest search engine on the Web. Keeps current.</a:t>
            </a:r>
          </a:p>
          <a:p>
            <a:pPr>
              <a:lnSpc>
                <a:spcPct val="90000"/>
              </a:lnSpc>
            </a:pPr>
            <a:r>
              <a:rPr lang="en-US" sz="2800" b="1">
                <a:latin typeface="Century Gothic" pitchFamily="34" charset="0"/>
                <a:cs typeface="Arial" charset="0"/>
                <a:hlinkClick r:id="rId5"/>
              </a:rPr>
              <a:t>HotBot</a:t>
            </a:r>
            <a:r>
              <a:rPr lang="en-US" sz="2800" b="1">
                <a:latin typeface="Century Gothic" pitchFamily="34" charset="0"/>
                <a:cs typeface="Arial" charset="0"/>
              </a:rPr>
              <a:t>—</a:t>
            </a:r>
            <a:r>
              <a:rPr lang="en-US" sz="2800">
                <a:latin typeface="Century Gothic" pitchFamily="34" charset="0"/>
                <a:cs typeface="Arial" charset="0"/>
              </a:rPr>
              <a:t>Has some unique search features including sorting results by date or media type.</a:t>
            </a:r>
          </a:p>
          <a:p>
            <a:pPr>
              <a:lnSpc>
                <a:spcPct val="90000"/>
              </a:lnSpc>
            </a:pPr>
            <a:r>
              <a:rPr lang="en-US" sz="2800" b="1">
                <a:latin typeface="Century Gothic" pitchFamily="34" charset="0"/>
                <a:cs typeface="Arial" charset="0"/>
                <a:hlinkClick r:id="rId6"/>
              </a:rPr>
              <a:t>Lycos</a:t>
            </a:r>
            <a:r>
              <a:rPr lang="en-US" sz="2800" b="1">
                <a:latin typeface="Century Gothic" pitchFamily="34" charset="0"/>
                <a:cs typeface="Arial" charset="0"/>
              </a:rPr>
              <a:t>—</a:t>
            </a:r>
            <a:r>
              <a:rPr lang="en-US" sz="2800">
                <a:latin typeface="Century Gothic" pitchFamily="34" charset="0"/>
                <a:cs typeface="Arial" charset="0"/>
              </a:rPr>
              <a:t>One of the oldest search tools on the Internet, but keeping up-to-date with a variety of result options available.</a:t>
            </a:r>
            <a:endParaRPr lang="en-US" sz="2800">
              <a:latin typeface="Century Gothic" pitchFamily="34" charset="0"/>
            </a:endParaRP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Effect transition="in" filter="wipe(left)">
                                      <p:cBhvr>
                                        <p:cTn id="7" dur="500"/>
                                        <p:tgtEl>
                                          <p:spTgt spid="409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0963">
                                            <p:txEl>
                                              <p:pRg st="1" end="1"/>
                                            </p:txEl>
                                          </p:spTgt>
                                        </p:tgtEl>
                                        <p:attrNameLst>
                                          <p:attrName>style.visibility</p:attrName>
                                        </p:attrNameLst>
                                      </p:cBhvr>
                                      <p:to>
                                        <p:strVal val="visible"/>
                                      </p:to>
                                    </p:set>
                                    <p:animEffect transition="in" filter="wipe(left)">
                                      <p:cBhvr>
                                        <p:cTn id="12" dur="500"/>
                                        <p:tgtEl>
                                          <p:spTgt spid="409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0963">
                                            <p:txEl>
                                              <p:pRg st="2" end="2"/>
                                            </p:txEl>
                                          </p:spTgt>
                                        </p:tgtEl>
                                        <p:attrNameLst>
                                          <p:attrName>style.visibility</p:attrName>
                                        </p:attrNameLst>
                                      </p:cBhvr>
                                      <p:to>
                                        <p:strVal val="visible"/>
                                      </p:to>
                                    </p:set>
                                    <p:animEffect transition="in" filter="wipe(left)">
                                      <p:cBhvr>
                                        <p:cTn id="17" dur="500"/>
                                        <p:tgtEl>
                                          <p:spTgt spid="4096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0963">
                                            <p:txEl>
                                              <p:pRg st="3" end="3"/>
                                            </p:txEl>
                                          </p:spTgt>
                                        </p:tgtEl>
                                        <p:attrNameLst>
                                          <p:attrName>style.visibility</p:attrName>
                                        </p:attrNameLst>
                                      </p:cBhvr>
                                      <p:to>
                                        <p:strVal val="visible"/>
                                      </p:to>
                                    </p:set>
                                    <p:animEffect transition="in" filter="wipe(left)">
                                      <p:cBhvr>
                                        <p:cTn id="22" dur="500"/>
                                        <p:tgtEl>
                                          <p:spTgt spid="4096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0963">
                                            <p:txEl>
                                              <p:pRg st="4" end="4"/>
                                            </p:txEl>
                                          </p:spTgt>
                                        </p:tgtEl>
                                        <p:attrNameLst>
                                          <p:attrName>style.visibility</p:attrName>
                                        </p:attrNameLst>
                                      </p:cBhvr>
                                      <p:to>
                                        <p:strVal val="visible"/>
                                      </p:to>
                                    </p:set>
                                    <p:animEffect transition="in" filter="wipe(left)">
                                      <p:cBhvr>
                                        <p:cTn id="27" dur="500"/>
                                        <p:tgtEl>
                                          <p:spTgt spid="4096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UNESCO ICTLIP Module 3.  Lesson 2</a:t>
            </a:r>
          </a:p>
        </p:txBody>
      </p:sp>
      <p:sp>
        <p:nvSpPr>
          <p:cNvPr id="5" name="Slide Number Placeholder 5"/>
          <p:cNvSpPr>
            <a:spLocks noGrp="1"/>
          </p:cNvSpPr>
          <p:nvPr>
            <p:ph type="sldNum" sz="quarter" idx="12"/>
          </p:nvPr>
        </p:nvSpPr>
        <p:spPr/>
        <p:txBody>
          <a:bodyPr/>
          <a:lstStyle/>
          <a:p>
            <a:fld id="{CF78D938-5516-45E4-B05B-ABCF4653895B}" type="slidenum">
              <a:rPr lang="en-US"/>
              <a:pPr/>
              <a:t>19</a:t>
            </a:fld>
            <a:endParaRPr lang="en-US"/>
          </a:p>
        </p:txBody>
      </p:sp>
      <p:sp>
        <p:nvSpPr>
          <p:cNvPr id="62466" name="Rectangle 2"/>
          <p:cNvSpPr>
            <a:spLocks noGrp="1" noChangeArrowheads="1"/>
          </p:cNvSpPr>
          <p:nvPr>
            <p:ph type="title"/>
          </p:nvPr>
        </p:nvSpPr>
        <p:spPr>
          <a:xfrm>
            <a:off x="533400" y="228600"/>
            <a:ext cx="7772400" cy="609600"/>
          </a:xfrm>
        </p:spPr>
        <p:txBody>
          <a:bodyPr/>
          <a:lstStyle/>
          <a:p>
            <a:r>
              <a:rPr lang="en-US" b="1">
                <a:latin typeface="Century Gothic" pitchFamily="34" charset="0"/>
              </a:rPr>
              <a:t>Subject/Web Directories</a:t>
            </a:r>
          </a:p>
        </p:txBody>
      </p:sp>
      <p:sp>
        <p:nvSpPr>
          <p:cNvPr id="62467" name="Rectangle 3"/>
          <p:cNvSpPr>
            <a:spLocks noGrp="1" noChangeArrowheads="1"/>
          </p:cNvSpPr>
          <p:nvPr>
            <p:ph type="body" idx="1"/>
          </p:nvPr>
        </p:nvSpPr>
        <p:spPr>
          <a:xfrm>
            <a:off x="533400" y="914400"/>
            <a:ext cx="8153400" cy="5029200"/>
          </a:xfrm>
        </p:spPr>
        <p:txBody>
          <a:bodyPr/>
          <a:lstStyle/>
          <a:p>
            <a:pPr>
              <a:lnSpc>
                <a:spcPct val="90000"/>
              </a:lnSpc>
            </a:pPr>
            <a:r>
              <a:rPr lang="en-US" sz="2400">
                <a:latin typeface="Century Gothic" pitchFamily="34" charset="0"/>
              </a:rPr>
              <a:t>One key difference between a search engine and a directory is that a directory has a structure that can be browsed and it is created by human editors who decide where to list each site within the subject based directory structure.</a:t>
            </a:r>
          </a:p>
          <a:p>
            <a:pPr>
              <a:lnSpc>
                <a:spcPct val="90000"/>
              </a:lnSpc>
            </a:pPr>
            <a:r>
              <a:rPr lang="en-US" sz="2400">
                <a:latin typeface="Century Gothic" pitchFamily="34" charset="0"/>
              </a:rPr>
              <a:t>Examples of subject directories: </a:t>
            </a:r>
            <a:r>
              <a:rPr lang="en-US" sz="2400">
                <a:latin typeface="Century Gothic" pitchFamily="34" charset="0"/>
                <a:cs typeface="Arial" charset="0"/>
                <a:hlinkClick r:id="rId2"/>
              </a:rPr>
              <a:t>Yahoo</a:t>
            </a:r>
            <a:r>
              <a:rPr lang="en-US" sz="2400">
                <a:latin typeface="Century Gothic" pitchFamily="34" charset="0"/>
                <a:cs typeface="Arial" charset="0"/>
              </a:rPr>
              <a:t>, </a:t>
            </a:r>
            <a:r>
              <a:rPr lang="en-US" sz="2400">
                <a:latin typeface="Century Gothic" pitchFamily="34" charset="0"/>
                <a:cs typeface="Arial" charset="0"/>
                <a:hlinkClick r:id="rId3"/>
              </a:rPr>
              <a:t>Snap</a:t>
            </a:r>
            <a:r>
              <a:rPr lang="en-US" sz="2400">
                <a:latin typeface="Century Gothic" pitchFamily="34" charset="0"/>
                <a:cs typeface="Arial" charset="0"/>
              </a:rPr>
              <a:t>, </a:t>
            </a:r>
            <a:r>
              <a:rPr lang="en-US" sz="2400" u="sng">
                <a:latin typeface="Century Gothic" pitchFamily="34" charset="0"/>
                <a:cs typeface="Arial" charset="0"/>
                <a:hlinkClick r:id="rId4"/>
              </a:rPr>
              <a:t>LookSmart</a:t>
            </a:r>
            <a:r>
              <a:rPr lang="en-US" sz="2400">
                <a:latin typeface="Century Gothic" pitchFamily="34" charset="0"/>
                <a:cs typeface="Arial" charset="0"/>
              </a:rPr>
              <a:t>, </a:t>
            </a:r>
            <a:r>
              <a:rPr lang="en-US" sz="2400" u="sng">
                <a:solidFill>
                  <a:schemeClr val="hlink"/>
                </a:solidFill>
                <a:latin typeface="Century Gothic" pitchFamily="34" charset="0"/>
                <a:cs typeface="Arial" charset="0"/>
              </a:rPr>
              <a:t>Excite,</a:t>
            </a:r>
            <a:r>
              <a:rPr lang="en-US" sz="2400">
                <a:latin typeface="Century Gothic" pitchFamily="34" charset="0"/>
                <a:cs typeface="Arial" charset="0"/>
              </a:rPr>
              <a:t> and </a:t>
            </a:r>
            <a:r>
              <a:rPr lang="en-US" sz="2400">
                <a:latin typeface="Century Gothic" pitchFamily="34" charset="0"/>
                <a:cs typeface="Arial" charset="0"/>
                <a:hlinkClick r:id="rId5"/>
              </a:rPr>
              <a:t>Magellan</a:t>
            </a:r>
            <a:endParaRPr lang="en-US" sz="2400">
              <a:latin typeface="Century Gothic" pitchFamily="34" charset="0"/>
              <a:cs typeface="Arial" charset="0"/>
            </a:endParaRPr>
          </a:p>
          <a:p>
            <a:pPr>
              <a:lnSpc>
                <a:spcPct val="90000"/>
              </a:lnSpc>
            </a:pPr>
            <a:r>
              <a:rPr lang="en-US" sz="2400">
                <a:latin typeface="Century Gothic" pitchFamily="34" charset="0"/>
              </a:rPr>
              <a:t>To use Yahoo! Directory, click your way through its many categories and sub-categories created by its editors (Arts &amp; Humanities, Business &amp; Economy, Computers &amp; Internet, Education, Entertainment, Government, Health, News &amp; Media, Recreation &amp; Sports, Reference, Regional, Science, Social Science, Society &amp; Culture).</a:t>
            </a:r>
            <a:endParaRPr lang="en-US" sz="2000"/>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2467">
                                            <p:txEl>
                                              <p:pRg st="0" end="0"/>
                                            </p:txEl>
                                          </p:spTgt>
                                        </p:tgtEl>
                                        <p:attrNameLst>
                                          <p:attrName>style.visibility</p:attrName>
                                        </p:attrNameLst>
                                      </p:cBhvr>
                                      <p:to>
                                        <p:strVal val="visible"/>
                                      </p:to>
                                    </p:set>
                                    <p:animEffect transition="in" filter="checkerboard(across)">
                                      <p:cBhvr>
                                        <p:cTn id="7" dur="500"/>
                                        <p:tgtEl>
                                          <p:spTgt spid="624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2467">
                                            <p:txEl>
                                              <p:pRg st="1" end="1"/>
                                            </p:txEl>
                                          </p:spTgt>
                                        </p:tgtEl>
                                        <p:attrNameLst>
                                          <p:attrName>style.visibility</p:attrName>
                                        </p:attrNameLst>
                                      </p:cBhvr>
                                      <p:to>
                                        <p:strVal val="visible"/>
                                      </p:to>
                                    </p:set>
                                    <p:animEffect transition="in" filter="checkerboard(across)">
                                      <p:cBhvr>
                                        <p:cTn id="12" dur="500"/>
                                        <p:tgtEl>
                                          <p:spTgt spid="624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2467">
                                            <p:txEl>
                                              <p:pRg st="2" end="2"/>
                                            </p:txEl>
                                          </p:spTgt>
                                        </p:tgtEl>
                                        <p:attrNameLst>
                                          <p:attrName>style.visibility</p:attrName>
                                        </p:attrNameLst>
                                      </p:cBhvr>
                                      <p:to>
                                        <p:strVal val="visible"/>
                                      </p:to>
                                    </p:set>
                                    <p:animEffect transition="in" filter="checkerboard(across)">
                                      <p:cBhvr>
                                        <p:cTn id="17" dur="500"/>
                                        <p:tgtEl>
                                          <p:spTgt spid="6246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UNESCO ICTLIP Module 3.  Lesson 2</a:t>
            </a:r>
          </a:p>
        </p:txBody>
      </p:sp>
      <p:sp>
        <p:nvSpPr>
          <p:cNvPr id="5" name="Slide Number Placeholder 5"/>
          <p:cNvSpPr>
            <a:spLocks noGrp="1"/>
          </p:cNvSpPr>
          <p:nvPr>
            <p:ph type="sldNum" sz="quarter" idx="12"/>
          </p:nvPr>
        </p:nvSpPr>
        <p:spPr/>
        <p:txBody>
          <a:bodyPr/>
          <a:lstStyle/>
          <a:p>
            <a:fld id="{2BEE58A9-082F-4F30-8C52-7FABC7DF36AF}" type="slidenum">
              <a:rPr lang="en-US"/>
              <a:pPr/>
              <a:t>2</a:t>
            </a:fld>
            <a:endParaRPr lang="en-US"/>
          </a:p>
        </p:txBody>
      </p:sp>
      <p:sp>
        <p:nvSpPr>
          <p:cNvPr id="8194" name="Rectangle 2"/>
          <p:cNvSpPr>
            <a:spLocks noGrp="1" noChangeArrowheads="1"/>
          </p:cNvSpPr>
          <p:nvPr>
            <p:ph type="title"/>
          </p:nvPr>
        </p:nvSpPr>
        <p:spPr>
          <a:xfrm>
            <a:off x="457200" y="-304800"/>
            <a:ext cx="7772400" cy="1143000"/>
          </a:xfrm>
        </p:spPr>
        <p:txBody>
          <a:bodyPr/>
          <a:lstStyle/>
          <a:p>
            <a:r>
              <a:rPr lang="en-US" b="1">
                <a:latin typeface="Century Gothic" pitchFamily="34" charset="0"/>
              </a:rPr>
              <a:t>Rationale</a:t>
            </a:r>
          </a:p>
        </p:txBody>
      </p:sp>
      <p:sp>
        <p:nvSpPr>
          <p:cNvPr id="8195" name="Rectangle 3"/>
          <p:cNvSpPr>
            <a:spLocks noGrp="1" noChangeArrowheads="1"/>
          </p:cNvSpPr>
          <p:nvPr>
            <p:ph type="body" idx="1"/>
          </p:nvPr>
        </p:nvSpPr>
        <p:spPr>
          <a:xfrm>
            <a:off x="457200" y="1066800"/>
            <a:ext cx="8229600" cy="5105400"/>
          </a:xfrm>
        </p:spPr>
        <p:txBody>
          <a:bodyPr/>
          <a:lstStyle/>
          <a:p>
            <a:pPr>
              <a:lnSpc>
                <a:spcPct val="110000"/>
              </a:lnSpc>
            </a:pPr>
            <a:r>
              <a:rPr lang="en-US">
                <a:latin typeface="Century Gothic" pitchFamily="34" charset="0"/>
              </a:rPr>
              <a:t>The format and the mode of access to information resources have changed because of the electronic environment in libraries and the industry brought about by ICT</a:t>
            </a:r>
          </a:p>
          <a:p>
            <a:pPr>
              <a:lnSpc>
                <a:spcPct val="110000"/>
              </a:lnSpc>
            </a:pPr>
            <a:r>
              <a:rPr lang="en-US">
                <a:latin typeface="Century Gothic" pitchFamily="34" charset="0"/>
              </a:rPr>
              <a:t>Libraries, librarians and users have to cope with the challenge and make use of the advantages brought about by ICT</a:t>
            </a: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wipe(left)">
                                      <p:cBhvr>
                                        <p:cTn id="7" dur="500"/>
                                        <p:tgtEl>
                                          <p:spTgt spid="81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Effect transition="in" filter="wipe(left)">
                                      <p:cBhvr>
                                        <p:cTn id="12" dur="500"/>
                                        <p:tgtEl>
                                          <p:spTgt spid="819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UNESCO ICTLIP Module 3.  Lesson 2</a:t>
            </a:r>
          </a:p>
        </p:txBody>
      </p:sp>
      <p:sp>
        <p:nvSpPr>
          <p:cNvPr id="5" name="Slide Number Placeholder 5"/>
          <p:cNvSpPr>
            <a:spLocks noGrp="1"/>
          </p:cNvSpPr>
          <p:nvPr>
            <p:ph type="sldNum" sz="quarter" idx="12"/>
          </p:nvPr>
        </p:nvSpPr>
        <p:spPr/>
        <p:txBody>
          <a:bodyPr/>
          <a:lstStyle/>
          <a:p>
            <a:fld id="{9DDCF5A3-952A-47B6-A0E7-5F24721B2AA2}" type="slidenum">
              <a:rPr lang="en-US"/>
              <a:pPr/>
              <a:t>20</a:t>
            </a:fld>
            <a:endParaRPr lang="en-US"/>
          </a:p>
        </p:txBody>
      </p:sp>
      <p:sp>
        <p:nvSpPr>
          <p:cNvPr id="33794" name="Rectangle 2"/>
          <p:cNvSpPr>
            <a:spLocks noGrp="1" noChangeArrowheads="1"/>
          </p:cNvSpPr>
          <p:nvPr>
            <p:ph type="title"/>
          </p:nvPr>
        </p:nvSpPr>
        <p:spPr>
          <a:xfrm>
            <a:off x="457200" y="304800"/>
            <a:ext cx="7772400" cy="533400"/>
          </a:xfrm>
        </p:spPr>
        <p:txBody>
          <a:bodyPr/>
          <a:lstStyle/>
          <a:p>
            <a:r>
              <a:rPr lang="en-US" b="1">
                <a:latin typeface="Century Gothic" pitchFamily="34" charset="0"/>
              </a:rPr>
              <a:t>Metasearch Engines</a:t>
            </a:r>
          </a:p>
        </p:txBody>
      </p:sp>
      <p:sp>
        <p:nvSpPr>
          <p:cNvPr id="33795" name="Rectangle 3"/>
          <p:cNvSpPr>
            <a:spLocks noGrp="1" noChangeArrowheads="1"/>
          </p:cNvSpPr>
          <p:nvPr>
            <p:ph type="body" idx="1"/>
          </p:nvPr>
        </p:nvSpPr>
        <p:spPr>
          <a:xfrm>
            <a:off x="457200" y="1066800"/>
            <a:ext cx="7772400" cy="5486400"/>
          </a:xfrm>
        </p:spPr>
        <p:txBody>
          <a:bodyPr/>
          <a:lstStyle/>
          <a:p>
            <a:pPr>
              <a:lnSpc>
                <a:spcPct val="90000"/>
              </a:lnSpc>
            </a:pPr>
            <a:r>
              <a:rPr lang="en-US">
                <a:latin typeface="Century Gothic" pitchFamily="34" charset="0"/>
                <a:cs typeface="Arial" charset="0"/>
              </a:rPr>
              <a:t>Metasearch sites or metacrawlers send searches to several search engines. They </a:t>
            </a:r>
            <a:r>
              <a:rPr lang="en-US">
                <a:latin typeface="Century Gothic" pitchFamily="34" charset="0"/>
              </a:rPr>
              <a:t>offer a quick and dirty approach to searching that sometimes works. They do not search all the engines. Some of the largest search engines on the Web like </a:t>
            </a:r>
            <a:r>
              <a:rPr lang="en-US" u="sng">
                <a:solidFill>
                  <a:schemeClr val="hlink"/>
                </a:solidFill>
                <a:latin typeface="Century Gothic" pitchFamily="34" charset="0"/>
              </a:rPr>
              <a:t>Northern Light</a:t>
            </a:r>
            <a:r>
              <a:rPr lang="en-US">
                <a:latin typeface="Century Gothic" pitchFamily="34" charset="0"/>
              </a:rPr>
              <a:t> and </a:t>
            </a:r>
            <a:r>
              <a:rPr lang="en-US" u="sng">
                <a:solidFill>
                  <a:schemeClr val="hlink"/>
                </a:solidFill>
                <a:latin typeface="Century Gothic" pitchFamily="34" charset="0"/>
              </a:rPr>
              <a:t>Google </a:t>
            </a:r>
            <a:r>
              <a:rPr lang="en-US">
                <a:latin typeface="Century Gothic" pitchFamily="34" charset="0"/>
              </a:rPr>
              <a:t>are missed out.</a:t>
            </a:r>
          </a:p>
          <a:p>
            <a:pPr>
              <a:lnSpc>
                <a:spcPct val="90000"/>
              </a:lnSpc>
            </a:pPr>
            <a:r>
              <a:rPr lang="en-US">
                <a:latin typeface="Century Gothic" pitchFamily="34" charset="0"/>
                <a:cs typeface="Arial" charset="0"/>
              </a:rPr>
              <a:t>Examples: </a:t>
            </a:r>
            <a:r>
              <a:rPr lang="en-US">
                <a:latin typeface="Century Gothic" pitchFamily="34" charset="0"/>
                <a:cs typeface="Arial" charset="0"/>
                <a:hlinkClick r:id="rId2"/>
              </a:rPr>
              <a:t>Dogpile</a:t>
            </a:r>
            <a:r>
              <a:rPr lang="en-US">
                <a:latin typeface="Century Gothic" pitchFamily="34" charset="0"/>
                <a:cs typeface="Arial" charset="0"/>
              </a:rPr>
              <a:t>, </a:t>
            </a:r>
            <a:r>
              <a:rPr lang="en-US">
                <a:latin typeface="Century Gothic" pitchFamily="34" charset="0"/>
                <a:cs typeface="Arial" charset="0"/>
                <a:hlinkClick r:id="rId3"/>
              </a:rPr>
              <a:t>Mamma</a:t>
            </a:r>
            <a:r>
              <a:rPr lang="en-US">
                <a:latin typeface="Century Gothic" pitchFamily="34" charset="0"/>
                <a:cs typeface="Arial" charset="0"/>
              </a:rPr>
              <a:t>, </a:t>
            </a:r>
            <a:r>
              <a:rPr lang="en-US">
                <a:latin typeface="Century Gothic" pitchFamily="34" charset="0"/>
                <a:cs typeface="Arial" charset="0"/>
                <a:hlinkClick r:id="rId4"/>
              </a:rPr>
              <a:t>Metacrawler</a:t>
            </a:r>
            <a:r>
              <a:rPr lang="en-US">
                <a:latin typeface="Century Gothic" pitchFamily="34" charset="0"/>
                <a:cs typeface="Arial" charset="0"/>
              </a:rPr>
              <a:t>, </a:t>
            </a:r>
            <a:r>
              <a:rPr lang="en-US">
                <a:latin typeface="Century Gothic" pitchFamily="34" charset="0"/>
                <a:cs typeface="Arial" charset="0"/>
                <a:hlinkClick r:id="rId5"/>
              </a:rPr>
              <a:t>SavvySearch</a:t>
            </a:r>
            <a:r>
              <a:rPr lang="en-US">
                <a:latin typeface="Century Gothic" pitchFamily="34" charset="0"/>
                <a:cs typeface="Arial" charset="0"/>
              </a:rPr>
              <a:t>, </a:t>
            </a:r>
            <a:r>
              <a:rPr lang="en-US" u="sng">
                <a:solidFill>
                  <a:schemeClr val="hlink"/>
                </a:solidFill>
                <a:latin typeface="Century Gothic" pitchFamily="34" charset="0"/>
                <a:cs typeface="Arial" charset="0"/>
              </a:rPr>
              <a:t>Ixquick</a:t>
            </a:r>
            <a:r>
              <a:rPr lang="en-US">
                <a:latin typeface="Century Gothic" pitchFamily="34" charset="0"/>
                <a:cs typeface="Arial" charset="0"/>
              </a:rPr>
              <a:t>, </a:t>
            </a:r>
            <a:r>
              <a:rPr lang="en-US" u="sng">
                <a:solidFill>
                  <a:schemeClr val="hlink"/>
                </a:solidFill>
                <a:latin typeface="Century Gothic" pitchFamily="34" charset="0"/>
                <a:cs typeface="Arial" charset="0"/>
              </a:rPr>
              <a:t>Vivisimo</a:t>
            </a:r>
            <a:r>
              <a:rPr lang="en-US">
                <a:latin typeface="Century Gothic" pitchFamily="34" charset="0"/>
                <a:cs typeface="Arial" charset="0"/>
              </a:rPr>
              <a:t>, </a:t>
            </a:r>
            <a:r>
              <a:rPr lang="en-US" u="sng">
                <a:solidFill>
                  <a:schemeClr val="hlink"/>
                </a:solidFill>
                <a:latin typeface="Century Gothic" pitchFamily="34" charset="0"/>
                <a:cs typeface="Arial" charset="0"/>
              </a:rPr>
              <a:t>Profusion</a:t>
            </a:r>
          </a:p>
          <a:p>
            <a:pPr>
              <a:lnSpc>
                <a:spcPct val="90000"/>
              </a:lnSpc>
            </a:pPr>
            <a:endParaRPr lang="en-US">
              <a:latin typeface="Century Gothic" pitchFamily="34" charset="0"/>
            </a:endParaRP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Effect transition="in" filter="checkerboard(down)">
                                      <p:cBhvr>
                                        <p:cTn id="7" dur="500"/>
                                        <p:tgtEl>
                                          <p:spTgt spid="337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5" fill="hold" grpId="0" nodeType="clickEffect">
                                  <p:stCondLst>
                                    <p:cond delay="0"/>
                                  </p:stCondLst>
                                  <p:childTnLst>
                                    <p:set>
                                      <p:cBhvr>
                                        <p:cTn id="11" dur="1" fill="hold">
                                          <p:stCondLst>
                                            <p:cond delay="0"/>
                                          </p:stCondLst>
                                        </p:cTn>
                                        <p:tgtEl>
                                          <p:spTgt spid="33795">
                                            <p:txEl>
                                              <p:pRg st="1" end="1"/>
                                            </p:txEl>
                                          </p:spTgt>
                                        </p:tgtEl>
                                        <p:attrNameLst>
                                          <p:attrName>style.visibility</p:attrName>
                                        </p:attrNameLst>
                                      </p:cBhvr>
                                      <p:to>
                                        <p:strVal val="visible"/>
                                      </p:to>
                                    </p:set>
                                    <p:animEffect transition="in" filter="checkerboard(down)">
                                      <p:cBhvr>
                                        <p:cTn id="12" dur="500"/>
                                        <p:tgtEl>
                                          <p:spTgt spid="3379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UNESCO ICTLIP Module 3.  Lesson 2</a:t>
            </a:r>
          </a:p>
        </p:txBody>
      </p:sp>
      <p:sp>
        <p:nvSpPr>
          <p:cNvPr id="5" name="Slide Number Placeholder 5"/>
          <p:cNvSpPr>
            <a:spLocks noGrp="1"/>
          </p:cNvSpPr>
          <p:nvPr>
            <p:ph type="sldNum" sz="quarter" idx="12"/>
          </p:nvPr>
        </p:nvSpPr>
        <p:spPr/>
        <p:txBody>
          <a:bodyPr/>
          <a:lstStyle/>
          <a:p>
            <a:fld id="{0D63FB10-52F9-485C-9548-3C3AE58D5CDF}" type="slidenum">
              <a:rPr lang="en-US"/>
              <a:pPr/>
              <a:t>21</a:t>
            </a:fld>
            <a:endParaRPr lang="en-US"/>
          </a:p>
        </p:txBody>
      </p:sp>
      <p:sp>
        <p:nvSpPr>
          <p:cNvPr id="41986" name="Rectangle 2"/>
          <p:cNvSpPr>
            <a:spLocks noGrp="1" noChangeArrowheads="1"/>
          </p:cNvSpPr>
          <p:nvPr>
            <p:ph type="title"/>
          </p:nvPr>
        </p:nvSpPr>
        <p:spPr>
          <a:xfrm>
            <a:off x="533400" y="0"/>
            <a:ext cx="7772400" cy="838200"/>
          </a:xfrm>
        </p:spPr>
        <p:txBody>
          <a:bodyPr/>
          <a:lstStyle/>
          <a:p>
            <a:r>
              <a:rPr lang="en-US" b="1">
                <a:latin typeface="Century Gothic" pitchFamily="34" charset="0"/>
              </a:rPr>
              <a:t>Types of Gateways</a:t>
            </a:r>
          </a:p>
        </p:txBody>
      </p:sp>
      <p:sp>
        <p:nvSpPr>
          <p:cNvPr id="41987" name="Rectangle 3"/>
          <p:cNvSpPr>
            <a:spLocks noGrp="1" noChangeArrowheads="1"/>
          </p:cNvSpPr>
          <p:nvPr>
            <p:ph type="body" idx="1"/>
          </p:nvPr>
        </p:nvSpPr>
        <p:spPr>
          <a:xfrm>
            <a:off x="457200" y="914400"/>
            <a:ext cx="8229600" cy="5334000"/>
          </a:xfrm>
        </p:spPr>
        <p:txBody>
          <a:bodyPr/>
          <a:lstStyle/>
          <a:p>
            <a:pPr>
              <a:lnSpc>
                <a:spcPct val="90000"/>
              </a:lnSpc>
            </a:pPr>
            <a:r>
              <a:rPr lang="en-US" sz="2800">
                <a:latin typeface="Century Gothic" pitchFamily="34" charset="0"/>
              </a:rPr>
              <a:t>Library gateways: Collections of databases and sites that have been assembled by librarians. Example: Internet Public Library. </a:t>
            </a:r>
          </a:p>
          <a:p>
            <a:pPr>
              <a:lnSpc>
                <a:spcPct val="90000"/>
              </a:lnSpc>
            </a:pPr>
            <a:r>
              <a:rPr lang="en-US" sz="2800">
                <a:latin typeface="Century Gothic" pitchFamily="34" charset="0"/>
              </a:rPr>
              <a:t>Vortals: (vertical portals) Subject specific databases subject created by researchers, experts or organizations. Example: ERIC Clearinghouses, WebMD. </a:t>
            </a:r>
          </a:p>
          <a:p>
            <a:pPr>
              <a:lnSpc>
                <a:spcPct val="90000"/>
              </a:lnSpc>
            </a:pPr>
            <a:r>
              <a:rPr lang="en-US" sz="2800">
                <a:latin typeface="Century Gothic" pitchFamily="34" charset="0"/>
              </a:rPr>
              <a:t>Portals: Sites that offer not only searching and links to resources by subject, but also many other services such as: shopping, travel and airline ticket bookings, entertainment, stock quotes, games, chat rooms, free e-mail, etc. </a:t>
            </a:r>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 calcmode="lin" valueType="num">
                                      <p:cBhvr additive="base">
                                        <p:cTn id="7" dur="500" fill="hold"/>
                                        <p:tgtEl>
                                          <p:spTgt spid="4198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198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1987">
                                            <p:txEl>
                                              <p:pRg st="1" end="1"/>
                                            </p:txEl>
                                          </p:spTgt>
                                        </p:tgtEl>
                                        <p:attrNameLst>
                                          <p:attrName>style.visibility</p:attrName>
                                        </p:attrNameLst>
                                      </p:cBhvr>
                                      <p:to>
                                        <p:strVal val="visible"/>
                                      </p:to>
                                    </p:set>
                                    <p:anim calcmode="lin" valueType="num">
                                      <p:cBhvr additive="base">
                                        <p:cTn id="13" dur="500" fill="hold"/>
                                        <p:tgtEl>
                                          <p:spTgt spid="4198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198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1987">
                                            <p:txEl>
                                              <p:pRg st="2" end="2"/>
                                            </p:txEl>
                                          </p:spTgt>
                                        </p:tgtEl>
                                        <p:attrNameLst>
                                          <p:attrName>style.visibility</p:attrName>
                                        </p:attrNameLst>
                                      </p:cBhvr>
                                      <p:to>
                                        <p:strVal val="visible"/>
                                      </p:to>
                                    </p:set>
                                    <p:anim calcmode="lin" valueType="num">
                                      <p:cBhvr additive="base">
                                        <p:cTn id="19" dur="500" fill="hold"/>
                                        <p:tgtEl>
                                          <p:spTgt spid="4198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198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UNESCO ICTLIP Module 3.  Lesson 2</a:t>
            </a:r>
          </a:p>
        </p:txBody>
      </p:sp>
      <p:sp>
        <p:nvSpPr>
          <p:cNvPr id="5" name="Slide Number Placeholder 5"/>
          <p:cNvSpPr>
            <a:spLocks noGrp="1"/>
          </p:cNvSpPr>
          <p:nvPr>
            <p:ph type="sldNum" sz="quarter" idx="12"/>
          </p:nvPr>
        </p:nvSpPr>
        <p:spPr/>
        <p:txBody>
          <a:bodyPr/>
          <a:lstStyle/>
          <a:p>
            <a:fld id="{E4889AC6-1832-4796-A5FA-743EFF53C28C}" type="slidenum">
              <a:rPr lang="en-US"/>
              <a:pPr/>
              <a:t>22</a:t>
            </a:fld>
            <a:endParaRPr lang="en-US"/>
          </a:p>
        </p:txBody>
      </p:sp>
      <p:sp>
        <p:nvSpPr>
          <p:cNvPr id="61442" name="Rectangle 2"/>
          <p:cNvSpPr>
            <a:spLocks noGrp="1" noChangeArrowheads="1"/>
          </p:cNvSpPr>
          <p:nvPr>
            <p:ph type="title"/>
          </p:nvPr>
        </p:nvSpPr>
        <p:spPr>
          <a:xfrm>
            <a:off x="533400" y="0"/>
            <a:ext cx="7772400" cy="838200"/>
          </a:xfrm>
        </p:spPr>
        <p:txBody>
          <a:bodyPr/>
          <a:lstStyle/>
          <a:p>
            <a:r>
              <a:rPr lang="en-US" b="1">
                <a:latin typeface="Century Gothic" pitchFamily="34" charset="0"/>
              </a:rPr>
              <a:t>The “Invisible Web”</a:t>
            </a:r>
          </a:p>
        </p:txBody>
      </p:sp>
      <p:sp>
        <p:nvSpPr>
          <p:cNvPr id="61443" name="Rectangle 3"/>
          <p:cNvSpPr>
            <a:spLocks noGrp="1" noChangeArrowheads="1"/>
          </p:cNvSpPr>
          <p:nvPr>
            <p:ph type="body" idx="1"/>
          </p:nvPr>
        </p:nvSpPr>
        <p:spPr>
          <a:xfrm>
            <a:off x="457200" y="1066800"/>
            <a:ext cx="7772400" cy="4114800"/>
          </a:xfrm>
        </p:spPr>
        <p:txBody>
          <a:bodyPr/>
          <a:lstStyle/>
          <a:p>
            <a:pPr>
              <a:lnSpc>
                <a:spcPct val="90000"/>
              </a:lnSpc>
            </a:pPr>
            <a:r>
              <a:rPr lang="en-US" sz="2800">
                <a:latin typeface="Century Gothic" pitchFamily="34" charset="0"/>
              </a:rPr>
              <a:t>Also called the “Deep Web,” comprises sites that have not been indexed by search engines. These are usually password protected or behind firewalls. The invisible Web accounts for more than 50 per cent of the materials on the Internet.</a:t>
            </a:r>
          </a:p>
          <a:p>
            <a:pPr>
              <a:lnSpc>
                <a:spcPct val="90000"/>
              </a:lnSpc>
            </a:pPr>
            <a:r>
              <a:rPr lang="en-US" sz="2800">
                <a:latin typeface="Century Gothic" pitchFamily="34" charset="0"/>
              </a:rPr>
              <a:t>Library gateways and vortals are sometimes useful in looking for materials in the “Deep Web.”</a:t>
            </a: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1443">
                                            <p:txEl>
                                              <p:pRg st="0" end="0"/>
                                            </p:txEl>
                                          </p:spTgt>
                                        </p:tgtEl>
                                        <p:attrNameLst>
                                          <p:attrName>style.visibility</p:attrName>
                                        </p:attrNameLst>
                                      </p:cBhvr>
                                      <p:to>
                                        <p:strVal val="visible"/>
                                      </p:to>
                                    </p:set>
                                    <p:animEffect transition="in" filter="wipe(up)">
                                      <p:cBhvr>
                                        <p:cTn id="7" dur="500"/>
                                        <p:tgtEl>
                                          <p:spTgt spid="614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1443">
                                            <p:txEl>
                                              <p:pRg st="1" end="1"/>
                                            </p:txEl>
                                          </p:spTgt>
                                        </p:tgtEl>
                                        <p:attrNameLst>
                                          <p:attrName>style.visibility</p:attrName>
                                        </p:attrNameLst>
                                      </p:cBhvr>
                                      <p:to>
                                        <p:strVal val="visible"/>
                                      </p:to>
                                    </p:set>
                                    <p:animEffect transition="in" filter="wipe(up)">
                                      <p:cBhvr>
                                        <p:cTn id="12" dur="500"/>
                                        <p:tgtEl>
                                          <p:spTgt spid="6144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UNESCO ICTLIP Module 3.  Lesson 2</a:t>
            </a:r>
          </a:p>
        </p:txBody>
      </p:sp>
      <p:sp>
        <p:nvSpPr>
          <p:cNvPr id="5" name="Slide Number Placeholder 5"/>
          <p:cNvSpPr>
            <a:spLocks noGrp="1"/>
          </p:cNvSpPr>
          <p:nvPr>
            <p:ph type="sldNum" sz="quarter" idx="12"/>
          </p:nvPr>
        </p:nvSpPr>
        <p:spPr/>
        <p:txBody>
          <a:bodyPr/>
          <a:lstStyle/>
          <a:p>
            <a:fld id="{12AF8EC0-3759-4FB2-B0EA-B44B7B08C7CF}" type="slidenum">
              <a:rPr lang="en-US"/>
              <a:pPr/>
              <a:t>23</a:t>
            </a:fld>
            <a:endParaRPr lang="en-US"/>
          </a:p>
        </p:txBody>
      </p:sp>
      <p:sp>
        <p:nvSpPr>
          <p:cNvPr id="58370" name="Rectangle 2"/>
          <p:cNvSpPr>
            <a:spLocks noGrp="1" noChangeArrowheads="1"/>
          </p:cNvSpPr>
          <p:nvPr>
            <p:ph type="title"/>
          </p:nvPr>
        </p:nvSpPr>
        <p:spPr>
          <a:xfrm>
            <a:off x="533400" y="228600"/>
            <a:ext cx="7772400" cy="685800"/>
          </a:xfrm>
        </p:spPr>
        <p:txBody>
          <a:bodyPr/>
          <a:lstStyle/>
          <a:p>
            <a:r>
              <a:rPr lang="en-US" b="1">
                <a:latin typeface="Century Gothic" pitchFamily="34" charset="0"/>
              </a:rPr>
              <a:t>Other Electronic Resources</a:t>
            </a:r>
          </a:p>
        </p:txBody>
      </p:sp>
      <p:sp>
        <p:nvSpPr>
          <p:cNvPr id="58371" name="Rectangle 3"/>
          <p:cNvSpPr>
            <a:spLocks noGrp="1" noChangeArrowheads="1"/>
          </p:cNvSpPr>
          <p:nvPr>
            <p:ph type="body" idx="1"/>
          </p:nvPr>
        </p:nvSpPr>
        <p:spPr>
          <a:xfrm>
            <a:off x="457200" y="1066800"/>
            <a:ext cx="8077200" cy="5334000"/>
          </a:xfrm>
        </p:spPr>
        <p:txBody>
          <a:bodyPr/>
          <a:lstStyle/>
          <a:p>
            <a:pPr>
              <a:lnSpc>
                <a:spcPct val="90000"/>
              </a:lnSpc>
            </a:pPr>
            <a:r>
              <a:rPr lang="en-US">
                <a:latin typeface="Century Gothic" pitchFamily="34" charset="0"/>
              </a:rPr>
              <a:t>Library OPACs (May or may not be available on the Web as WebPACs): The tool to access the holdings of a library.</a:t>
            </a:r>
          </a:p>
          <a:p>
            <a:pPr>
              <a:lnSpc>
                <a:spcPct val="90000"/>
              </a:lnSpc>
            </a:pPr>
            <a:r>
              <a:rPr lang="en-US">
                <a:latin typeface="Century Gothic" pitchFamily="34" charset="0"/>
              </a:rPr>
              <a:t>Library produced indexes and abstracts: May be on CD-ROM or available online via the library LAN </a:t>
            </a:r>
          </a:p>
          <a:p>
            <a:pPr>
              <a:lnSpc>
                <a:spcPct val="90000"/>
              </a:lnSpc>
            </a:pPr>
            <a:r>
              <a:rPr lang="en-US">
                <a:latin typeface="Century Gothic" pitchFamily="34" charset="0"/>
              </a:rPr>
              <a:t>CD-ROMs (May or may not be Web/LAN accessible): Commonly used for periodical indexes, statistical databases, and multimedia exhibits.</a:t>
            </a:r>
          </a:p>
          <a:p>
            <a:pPr>
              <a:lnSpc>
                <a:spcPct val="90000"/>
              </a:lnSpc>
            </a:pPr>
            <a:endParaRPr lang="en-US">
              <a:latin typeface="Century Gothic" pitchFamily="34" charset="0"/>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animEffect transition="in" filter="dissolve">
                                      <p:cBhvr>
                                        <p:cTn id="7" dur="500"/>
                                        <p:tgtEl>
                                          <p:spTgt spid="583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8371">
                                            <p:txEl>
                                              <p:pRg st="1" end="1"/>
                                            </p:txEl>
                                          </p:spTgt>
                                        </p:tgtEl>
                                        <p:attrNameLst>
                                          <p:attrName>style.visibility</p:attrName>
                                        </p:attrNameLst>
                                      </p:cBhvr>
                                      <p:to>
                                        <p:strVal val="visible"/>
                                      </p:to>
                                    </p:set>
                                    <p:animEffect transition="in" filter="dissolve">
                                      <p:cBhvr>
                                        <p:cTn id="12" dur="500"/>
                                        <p:tgtEl>
                                          <p:spTgt spid="583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8371">
                                            <p:txEl>
                                              <p:pRg st="2" end="2"/>
                                            </p:txEl>
                                          </p:spTgt>
                                        </p:tgtEl>
                                        <p:attrNameLst>
                                          <p:attrName>style.visibility</p:attrName>
                                        </p:attrNameLst>
                                      </p:cBhvr>
                                      <p:to>
                                        <p:strVal val="visible"/>
                                      </p:to>
                                    </p:set>
                                    <p:animEffect transition="in" filter="dissolve">
                                      <p:cBhvr>
                                        <p:cTn id="17" dur="500"/>
                                        <p:tgtEl>
                                          <p:spTgt spid="583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UNESCO ICTLIP Module 3.  Lesson 2</a:t>
            </a:r>
          </a:p>
        </p:txBody>
      </p:sp>
      <p:sp>
        <p:nvSpPr>
          <p:cNvPr id="5" name="Slide Number Placeholder 5"/>
          <p:cNvSpPr>
            <a:spLocks noGrp="1"/>
          </p:cNvSpPr>
          <p:nvPr>
            <p:ph type="sldNum" sz="quarter" idx="12"/>
          </p:nvPr>
        </p:nvSpPr>
        <p:spPr/>
        <p:txBody>
          <a:bodyPr/>
          <a:lstStyle/>
          <a:p>
            <a:fld id="{CF811862-F3DE-45EF-9ED4-F345E40A0718}" type="slidenum">
              <a:rPr lang="en-US"/>
              <a:pPr/>
              <a:t>24</a:t>
            </a:fld>
            <a:endParaRPr lang="en-US"/>
          </a:p>
        </p:txBody>
      </p:sp>
      <p:sp>
        <p:nvSpPr>
          <p:cNvPr id="63490" name="Rectangle 2"/>
          <p:cNvSpPr>
            <a:spLocks noGrp="1" noChangeArrowheads="1"/>
          </p:cNvSpPr>
          <p:nvPr>
            <p:ph type="title"/>
          </p:nvPr>
        </p:nvSpPr>
        <p:spPr>
          <a:xfrm>
            <a:off x="533400" y="228600"/>
            <a:ext cx="7772400" cy="685800"/>
          </a:xfrm>
        </p:spPr>
        <p:txBody>
          <a:bodyPr/>
          <a:lstStyle/>
          <a:p>
            <a:r>
              <a:rPr lang="en-US" b="1">
                <a:latin typeface="Century Gothic" pitchFamily="34" charset="0"/>
              </a:rPr>
              <a:t>Synthesizing results</a:t>
            </a:r>
          </a:p>
        </p:txBody>
      </p:sp>
      <p:sp>
        <p:nvSpPr>
          <p:cNvPr id="63491" name="Rectangle 3"/>
          <p:cNvSpPr>
            <a:spLocks noGrp="1" noChangeArrowheads="1"/>
          </p:cNvSpPr>
          <p:nvPr>
            <p:ph type="body" idx="1"/>
          </p:nvPr>
        </p:nvSpPr>
        <p:spPr>
          <a:xfrm>
            <a:off x="457200" y="1066800"/>
            <a:ext cx="8153400" cy="5410200"/>
          </a:xfrm>
        </p:spPr>
        <p:txBody>
          <a:bodyPr/>
          <a:lstStyle/>
          <a:p>
            <a:pPr>
              <a:lnSpc>
                <a:spcPct val="90000"/>
              </a:lnSpc>
            </a:pPr>
            <a:r>
              <a:rPr lang="en-US" sz="2800">
                <a:latin typeface="Century Gothic" pitchFamily="34" charset="0"/>
              </a:rPr>
              <a:t>The synthesis of the results depends on the purpose of the researcher. Each one has its own style, format, content need, etc.</a:t>
            </a:r>
          </a:p>
          <a:p>
            <a:pPr>
              <a:lnSpc>
                <a:spcPct val="90000"/>
              </a:lnSpc>
            </a:pPr>
            <a:r>
              <a:rPr lang="en-US" sz="2800">
                <a:latin typeface="Century Gothic" pitchFamily="34" charset="0"/>
              </a:rPr>
              <a:t>The results may be used for:</a:t>
            </a:r>
          </a:p>
          <a:p>
            <a:pPr lvl="1">
              <a:lnSpc>
                <a:spcPct val="90000"/>
              </a:lnSpc>
              <a:buFontTx/>
              <a:buChar char="o"/>
            </a:pPr>
            <a:r>
              <a:rPr lang="en-US" sz="2400">
                <a:latin typeface="Century Gothic" pitchFamily="34" charset="0"/>
              </a:rPr>
              <a:t>Reports</a:t>
            </a:r>
          </a:p>
          <a:p>
            <a:pPr lvl="1">
              <a:lnSpc>
                <a:spcPct val="90000"/>
              </a:lnSpc>
              <a:buFontTx/>
              <a:buChar char="o"/>
            </a:pPr>
            <a:r>
              <a:rPr lang="en-US" sz="2400">
                <a:latin typeface="Century Gothic" pitchFamily="34" charset="0"/>
              </a:rPr>
              <a:t>Essays</a:t>
            </a:r>
          </a:p>
          <a:p>
            <a:pPr lvl="1">
              <a:lnSpc>
                <a:spcPct val="90000"/>
              </a:lnSpc>
              <a:buFontTx/>
              <a:buChar char="o"/>
            </a:pPr>
            <a:r>
              <a:rPr lang="en-US" sz="2400">
                <a:latin typeface="Century Gothic" pitchFamily="34" charset="0"/>
              </a:rPr>
              <a:t>Newspaper articles</a:t>
            </a:r>
          </a:p>
          <a:p>
            <a:pPr lvl="1">
              <a:lnSpc>
                <a:spcPct val="90000"/>
              </a:lnSpc>
              <a:buFontTx/>
              <a:buChar char="o"/>
            </a:pPr>
            <a:r>
              <a:rPr lang="en-US" sz="2400">
                <a:latin typeface="Century Gothic" pitchFamily="34" charset="0"/>
              </a:rPr>
              <a:t>Review of literature</a:t>
            </a:r>
          </a:p>
          <a:p>
            <a:pPr lvl="1">
              <a:lnSpc>
                <a:spcPct val="90000"/>
              </a:lnSpc>
              <a:buFontTx/>
              <a:buChar char="o"/>
            </a:pPr>
            <a:r>
              <a:rPr lang="en-US" sz="2400">
                <a:latin typeface="Century Gothic" pitchFamily="34" charset="0"/>
              </a:rPr>
              <a:t>Personal updating</a:t>
            </a:r>
          </a:p>
          <a:p>
            <a:pPr lvl="1">
              <a:lnSpc>
                <a:spcPct val="90000"/>
              </a:lnSpc>
              <a:buFontTx/>
              <a:buChar char="o"/>
            </a:pPr>
            <a:r>
              <a:rPr lang="en-US" sz="2400">
                <a:latin typeface="Century Gothic" pitchFamily="34" charset="0"/>
              </a:rPr>
              <a:t>Project proposals</a:t>
            </a:r>
          </a:p>
          <a:p>
            <a:pPr lvl="1">
              <a:lnSpc>
                <a:spcPct val="90000"/>
              </a:lnSpc>
              <a:buFontTx/>
              <a:buChar char="o"/>
            </a:pPr>
            <a:r>
              <a:rPr lang="en-US" sz="2400">
                <a:latin typeface="Century Gothic" pitchFamily="34" charset="0"/>
              </a:rPr>
              <a:t>Decision making and strategic planning</a:t>
            </a:r>
          </a:p>
          <a:p>
            <a:pPr>
              <a:lnSpc>
                <a:spcPct val="90000"/>
              </a:lnSpc>
            </a:pPr>
            <a:r>
              <a:rPr lang="en-US" sz="2800">
                <a:latin typeface="Century Gothic" pitchFamily="34" charset="0"/>
              </a:rPr>
              <a:t>Adhere to copyright laws and the fair use principle in using materials.</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animEffect transition="in" filter="wipe(left)">
                                      <p:cBhvr>
                                        <p:cTn id="7" dur="500"/>
                                        <p:tgtEl>
                                          <p:spTgt spid="634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3491">
                                            <p:txEl>
                                              <p:pRg st="1" end="1"/>
                                            </p:txEl>
                                          </p:spTgt>
                                        </p:tgtEl>
                                        <p:attrNameLst>
                                          <p:attrName>style.visibility</p:attrName>
                                        </p:attrNameLst>
                                      </p:cBhvr>
                                      <p:to>
                                        <p:strVal val="visible"/>
                                      </p:to>
                                    </p:set>
                                    <p:animEffect transition="in" filter="wipe(left)">
                                      <p:cBhvr>
                                        <p:cTn id="12" dur="500"/>
                                        <p:tgtEl>
                                          <p:spTgt spid="6349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3491">
                                            <p:txEl>
                                              <p:pRg st="2" end="2"/>
                                            </p:txEl>
                                          </p:spTgt>
                                        </p:tgtEl>
                                        <p:attrNameLst>
                                          <p:attrName>style.visibility</p:attrName>
                                        </p:attrNameLst>
                                      </p:cBhvr>
                                      <p:to>
                                        <p:strVal val="visible"/>
                                      </p:to>
                                    </p:set>
                                    <p:animEffect transition="in" filter="wipe(left)">
                                      <p:cBhvr>
                                        <p:cTn id="17" dur="500"/>
                                        <p:tgtEl>
                                          <p:spTgt spid="6349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3491">
                                            <p:txEl>
                                              <p:pRg st="3" end="3"/>
                                            </p:txEl>
                                          </p:spTgt>
                                        </p:tgtEl>
                                        <p:attrNameLst>
                                          <p:attrName>style.visibility</p:attrName>
                                        </p:attrNameLst>
                                      </p:cBhvr>
                                      <p:to>
                                        <p:strVal val="visible"/>
                                      </p:to>
                                    </p:set>
                                    <p:animEffect transition="in" filter="wipe(left)">
                                      <p:cBhvr>
                                        <p:cTn id="22" dur="500"/>
                                        <p:tgtEl>
                                          <p:spTgt spid="6349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3491">
                                            <p:txEl>
                                              <p:pRg st="4" end="4"/>
                                            </p:txEl>
                                          </p:spTgt>
                                        </p:tgtEl>
                                        <p:attrNameLst>
                                          <p:attrName>style.visibility</p:attrName>
                                        </p:attrNameLst>
                                      </p:cBhvr>
                                      <p:to>
                                        <p:strVal val="visible"/>
                                      </p:to>
                                    </p:set>
                                    <p:animEffect transition="in" filter="wipe(left)">
                                      <p:cBhvr>
                                        <p:cTn id="27" dur="500"/>
                                        <p:tgtEl>
                                          <p:spTgt spid="6349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63491">
                                            <p:txEl>
                                              <p:pRg st="5" end="5"/>
                                            </p:txEl>
                                          </p:spTgt>
                                        </p:tgtEl>
                                        <p:attrNameLst>
                                          <p:attrName>style.visibility</p:attrName>
                                        </p:attrNameLst>
                                      </p:cBhvr>
                                      <p:to>
                                        <p:strVal val="visible"/>
                                      </p:to>
                                    </p:set>
                                    <p:animEffect transition="in" filter="wipe(left)">
                                      <p:cBhvr>
                                        <p:cTn id="32" dur="500"/>
                                        <p:tgtEl>
                                          <p:spTgt spid="6349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63491">
                                            <p:txEl>
                                              <p:pRg st="6" end="6"/>
                                            </p:txEl>
                                          </p:spTgt>
                                        </p:tgtEl>
                                        <p:attrNameLst>
                                          <p:attrName>style.visibility</p:attrName>
                                        </p:attrNameLst>
                                      </p:cBhvr>
                                      <p:to>
                                        <p:strVal val="visible"/>
                                      </p:to>
                                    </p:set>
                                    <p:animEffect transition="in" filter="wipe(left)">
                                      <p:cBhvr>
                                        <p:cTn id="37" dur="500"/>
                                        <p:tgtEl>
                                          <p:spTgt spid="6349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63491">
                                            <p:txEl>
                                              <p:pRg st="7" end="7"/>
                                            </p:txEl>
                                          </p:spTgt>
                                        </p:tgtEl>
                                        <p:attrNameLst>
                                          <p:attrName>style.visibility</p:attrName>
                                        </p:attrNameLst>
                                      </p:cBhvr>
                                      <p:to>
                                        <p:strVal val="visible"/>
                                      </p:to>
                                    </p:set>
                                    <p:animEffect transition="in" filter="wipe(left)">
                                      <p:cBhvr>
                                        <p:cTn id="42" dur="500"/>
                                        <p:tgtEl>
                                          <p:spTgt spid="63491">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63491">
                                            <p:txEl>
                                              <p:pRg st="8" end="8"/>
                                            </p:txEl>
                                          </p:spTgt>
                                        </p:tgtEl>
                                        <p:attrNameLst>
                                          <p:attrName>style.visibility</p:attrName>
                                        </p:attrNameLst>
                                      </p:cBhvr>
                                      <p:to>
                                        <p:strVal val="visible"/>
                                      </p:to>
                                    </p:set>
                                    <p:animEffect transition="in" filter="wipe(left)">
                                      <p:cBhvr>
                                        <p:cTn id="47" dur="500"/>
                                        <p:tgtEl>
                                          <p:spTgt spid="63491">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63491">
                                            <p:txEl>
                                              <p:pRg st="9" end="9"/>
                                            </p:txEl>
                                          </p:spTgt>
                                        </p:tgtEl>
                                        <p:attrNameLst>
                                          <p:attrName>style.visibility</p:attrName>
                                        </p:attrNameLst>
                                      </p:cBhvr>
                                      <p:to>
                                        <p:strVal val="visible"/>
                                      </p:to>
                                    </p:set>
                                    <p:animEffect transition="in" filter="wipe(left)">
                                      <p:cBhvr>
                                        <p:cTn id="52" dur="500"/>
                                        <p:tgtEl>
                                          <p:spTgt spid="63491">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build="p" bldLvl="2"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UNESCO ICTLIP Module 3.  Lesson 2</a:t>
            </a:r>
          </a:p>
        </p:txBody>
      </p:sp>
      <p:sp>
        <p:nvSpPr>
          <p:cNvPr id="5" name="Slide Number Placeholder 5"/>
          <p:cNvSpPr>
            <a:spLocks noGrp="1"/>
          </p:cNvSpPr>
          <p:nvPr>
            <p:ph type="sldNum" sz="quarter" idx="12"/>
          </p:nvPr>
        </p:nvSpPr>
        <p:spPr/>
        <p:txBody>
          <a:bodyPr/>
          <a:lstStyle/>
          <a:p>
            <a:fld id="{FD891E37-C32D-4A8F-8963-C88393082CBB}" type="slidenum">
              <a:rPr lang="en-US"/>
              <a:pPr/>
              <a:t>25</a:t>
            </a:fld>
            <a:endParaRPr lang="en-US"/>
          </a:p>
        </p:txBody>
      </p:sp>
      <p:sp>
        <p:nvSpPr>
          <p:cNvPr id="64514" name="Rectangle 2"/>
          <p:cNvSpPr>
            <a:spLocks noGrp="1" noChangeArrowheads="1"/>
          </p:cNvSpPr>
          <p:nvPr>
            <p:ph type="title"/>
          </p:nvPr>
        </p:nvSpPr>
        <p:spPr>
          <a:xfrm>
            <a:off x="533400" y="0"/>
            <a:ext cx="7772400" cy="838200"/>
          </a:xfrm>
        </p:spPr>
        <p:txBody>
          <a:bodyPr/>
          <a:lstStyle/>
          <a:p>
            <a:r>
              <a:rPr lang="en-US" b="1">
                <a:latin typeface="Century Gothic" pitchFamily="34" charset="0"/>
              </a:rPr>
              <a:t>Citing Results</a:t>
            </a:r>
          </a:p>
        </p:txBody>
      </p:sp>
      <p:sp>
        <p:nvSpPr>
          <p:cNvPr id="64515" name="Rectangle 3"/>
          <p:cNvSpPr>
            <a:spLocks noGrp="1" noChangeArrowheads="1"/>
          </p:cNvSpPr>
          <p:nvPr>
            <p:ph type="body" idx="1"/>
          </p:nvPr>
        </p:nvSpPr>
        <p:spPr>
          <a:xfrm>
            <a:off x="457200" y="1066800"/>
            <a:ext cx="7772400" cy="3581400"/>
          </a:xfrm>
        </p:spPr>
        <p:txBody>
          <a:bodyPr/>
          <a:lstStyle/>
          <a:p>
            <a:r>
              <a:rPr lang="en-US" sz="2800">
                <a:latin typeface="Century Gothic" pitchFamily="34" charset="0"/>
              </a:rPr>
              <a:t>Citation styles vary.  What is important is the consistency in what is used.  </a:t>
            </a:r>
          </a:p>
          <a:p>
            <a:r>
              <a:rPr lang="en-US" sz="2800">
                <a:latin typeface="Century Gothic" pitchFamily="34" charset="0"/>
              </a:rPr>
              <a:t>Two popular methods are:</a:t>
            </a:r>
          </a:p>
          <a:p>
            <a:pPr lvl="1">
              <a:buFontTx/>
              <a:buChar char="o"/>
            </a:pPr>
            <a:r>
              <a:rPr lang="en-US">
                <a:latin typeface="Century Gothic" pitchFamily="34" charset="0"/>
              </a:rPr>
              <a:t>Publication Manual of the American Psychological Association (APA)</a:t>
            </a:r>
          </a:p>
          <a:p>
            <a:pPr lvl="1">
              <a:buFontTx/>
              <a:buChar char="o"/>
            </a:pPr>
            <a:r>
              <a:rPr lang="en-US">
                <a:latin typeface="Century Gothic" pitchFamily="34" charset="0"/>
              </a:rPr>
              <a:t>MLA Handbook for Writers of Research Papers</a:t>
            </a: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4515">
                                            <p:txEl>
                                              <p:pRg st="0" end="0"/>
                                            </p:txEl>
                                          </p:spTgt>
                                        </p:tgtEl>
                                        <p:attrNameLst>
                                          <p:attrName>style.visibility</p:attrName>
                                        </p:attrNameLst>
                                      </p:cBhvr>
                                      <p:to>
                                        <p:strVal val="visible"/>
                                      </p:to>
                                    </p:set>
                                    <p:anim calcmode="lin" valueType="num">
                                      <p:cBhvr additive="base">
                                        <p:cTn id="7" dur="500" fill="hold"/>
                                        <p:tgtEl>
                                          <p:spTgt spid="6451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45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4515">
                                            <p:txEl>
                                              <p:pRg st="1" end="1"/>
                                            </p:txEl>
                                          </p:spTgt>
                                        </p:tgtEl>
                                        <p:attrNameLst>
                                          <p:attrName>style.visibility</p:attrName>
                                        </p:attrNameLst>
                                      </p:cBhvr>
                                      <p:to>
                                        <p:strVal val="visible"/>
                                      </p:to>
                                    </p:set>
                                    <p:anim calcmode="lin" valueType="num">
                                      <p:cBhvr additive="base">
                                        <p:cTn id="13" dur="500" fill="hold"/>
                                        <p:tgtEl>
                                          <p:spTgt spid="6451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451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4515">
                                            <p:txEl>
                                              <p:pRg st="2" end="2"/>
                                            </p:txEl>
                                          </p:spTgt>
                                        </p:tgtEl>
                                        <p:attrNameLst>
                                          <p:attrName>style.visibility</p:attrName>
                                        </p:attrNameLst>
                                      </p:cBhvr>
                                      <p:to>
                                        <p:strVal val="visible"/>
                                      </p:to>
                                    </p:set>
                                    <p:anim calcmode="lin" valueType="num">
                                      <p:cBhvr additive="base">
                                        <p:cTn id="19" dur="500" fill="hold"/>
                                        <p:tgtEl>
                                          <p:spTgt spid="6451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451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4515">
                                            <p:txEl>
                                              <p:pRg st="3" end="3"/>
                                            </p:txEl>
                                          </p:spTgt>
                                        </p:tgtEl>
                                        <p:attrNameLst>
                                          <p:attrName>style.visibility</p:attrName>
                                        </p:attrNameLst>
                                      </p:cBhvr>
                                      <p:to>
                                        <p:strVal val="visible"/>
                                      </p:to>
                                    </p:set>
                                    <p:anim calcmode="lin" valueType="num">
                                      <p:cBhvr additive="base">
                                        <p:cTn id="25" dur="500" fill="hold"/>
                                        <p:tgtEl>
                                          <p:spTgt spid="6451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451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5" grpId="0" build="p" bldLvl="2"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UNESCO ICTLIP Module 3.  Lesson 2</a:t>
            </a:r>
          </a:p>
        </p:txBody>
      </p:sp>
      <p:sp>
        <p:nvSpPr>
          <p:cNvPr id="5" name="Slide Number Placeholder 5"/>
          <p:cNvSpPr>
            <a:spLocks noGrp="1"/>
          </p:cNvSpPr>
          <p:nvPr>
            <p:ph type="sldNum" sz="quarter" idx="12"/>
          </p:nvPr>
        </p:nvSpPr>
        <p:spPr/>
        <p:txBody>
          <a:bodyPr/>
          <a:lstStyle/>
          <a:p>
            <a:fld id="{3F5806FD-F53B-493F-8C87-9E1684C4BFFF}" type="slidenum">
              <a:rPr lang="en-US"/>
              <a:pPr/>
              <a:t>26</a:t>
            </a:fld>
            <a:endParaRPr lang="en-US"/>
          </a:p>
        </p:txBody>
      </p:sp>
      <p:sp>
        <p:nvSpPr>
          <p:cNvPr id="67586" name="Rectangle 2"/>
          <p:cNvSpPr>
            <a:spLocks noGrp="1" noChangeArrowheads="1"/>
          </p:cNvSpPr>
          <p:nvPr>
            <p:ph type="title"/>
          </p:nvPr>
        </p:nvSpPr>
        <p:spPr>
          <a:xfrm>
            <a:off x="533400" y="-533400"/>
            <a:ext cx="7772400" cy="1828800"/>
          </a:xfrm>
        </p:spPr>
        <p:txBody>
          <a:bodyPr/>
          <a:lstStyle/>
          <a:p>
            <a:pPr>
              <a:lnSpc>
                <a:spcPct val="80000"/>
              </a:lnSpc>
            </a:pPr>
            <a:r>
              <a:rPr lang="en-US" b="1">
                <a:latin typeface="Century Gothic" pitchFamily="34" charset="0"/>
              </a:rPr>
              <a:t>Evaluating Information Resources</a:t>
            </a:r>
          </a:p>
        </p:txBody>
      </p:sp>
      <p:sp>
        <p:nvSpPr>
          <p:cNvPr id="67587" name="Rectangle 3"/>
          <p:cNvSpPr>
            <a:spLocks noGrp="1" noChangeArrowheads="1"/>
          </p:cNvSpPr>
          <p:nvPr>
            <p:ph type="body" idx="1"/>
          </p:nvPr>
        </p:nvSpPr>
        <p:spPr>
          <a:xfrm>
            <a:off x="457200" y="1371600"/>
            <a:ext cx="8305800" cy="5181600"/>
          </a:xfrm>
        </p:spPr>
        <p:txBody>
          <a:bodyPr/>
          <a:lstStyle/>
          <a:p>
            <a:pPr>
              <a:lnSpc>
                <a:spcPct val="90000"/>
              </a:lnSpc>
            </a:pPr>
            <a:r>
              <a:rPr lang="en-US" sz="2800">
                <a:latin typeface="Century Gothic" pitchFamily="34" charset="0"/>
              </a:rPr>
              <a:t>Source: Is the domain authoritative?</a:t>
            </a:r>
          </a:p>
          <a:p>
            <a:pPr>
              <a:lnSpc>
                <a:spcPct val="90000"/>
              </a:lnSpc>
            </a:pPr>
            <a:r>
              <a:rPr lang="en-US" sz="2800">
                <a:latin typeface="Century Gothic" pitchFamily="34" charset="0"/>
              </a:rPr>
              <a:t>Authority: Is the author or issuing body credible?</a:t>
            </a:r>
          </a:p>
          <a:p>
            <a:pPr>
              <a:lnSpc>
                <a:spcPct val="90000"/>
              </a:lnSpc>
            </a:pPr>
            <a:r>
              <a:rPr lang="en-US" sz="2800">
                <a:latin typeface="Century Gothic" pitchFamily="34" charset="0"/>
              </a:rPr>
              <a:t>Purpose of the resource: Is the material for academic, entertainment, economic gain? </a:t>
            </a:r>
          </a:p>
          <a:p>
            <a:pPr>
              <a:lnSpc>
                <a:spcPct val="90000"/>
              </a:lnSpc>
            </a:pPr>
            <a:r>
              <a:rPr lang="en-US" sz="2800">
                <a:latin typeface="Century Gothic" pitchFamily="34" charset="0"/>
              </a:rPr>
              <a:t>References: Are the references cited credible?</a:t>
            </a:r>
          </a:p>
          <a:p>
            <a:pPr>
              <a:lnSpc>
                <a:spcPct val="90000"/>
              </a:lnSpc>
            </a:pPr>
            <a:r>
              <a:rPr lang="en-US" sz="2800">
                <a:latin typeface="Century Gothic" pitchFamily="34" charset="0"/>
              </a:rPr>
              <a:t>Timeliness: Is the information current?</a:t>
            </a:r>
          </a:p>
          <a:p>
            <a:pPr>
              <a:lnSpc>
                <a:spcPct val="90000"/>
              </a:lnSpc>
            </a:pPr>
            <a:r>
              <a:rPr lang="en-US" sz="2800">
                <a:latin typeface="Century Gothic" pitchFamily="34" charset="0"/>
              </a:rPr>
              <a:t>Style: Is the style of the author clear and understandable?</a:t>
            </a:r>
          </a:p>
          <a:p>
            <a:pPr>
              <a:lnSpc>
                <a:spcPct val="90000"/>
              </a:lnSpc>
            </a:pPr>
            <a:r>
              <a:rPr lang="en-US" sz="2800">
                <a:latin typeface="Century Gothic" pitchFamily="34" charset="0"/>
              </a:rPr>
              <a:t>Reliability/stability: Is the material/site readily available at all times?</a:t>
            </a:r>
          </a:p>
          <a:p>
            <a:pPr>
              <a:lnSpc>
                <a:spcPct val="90000"/>
              </a:lnSpc>
            </a:pPr>
            <a:endParaRPr lang="en-US" sz="2800">
              <a:latin typeface="Century Gothic" pitchFamily="34" charset="0"/>
            </a:endParaRPr>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animEffect transition="in" filter="wipe(left)">
                                      <p:cBhvr>
                                        <p:cTn id="7" dur="500"/>
                                        <p:tgtEl>
                                          <p:spTgt spid="675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7587">
                                            <p:txEl>
                                              <p:pRg st="1" end="1"/>
                                            </p:txEl>
                                          </p:spTgt>
                                        </p:tgtEl>
                                        <p:attrNameLst>
                                          <p:attrName>style.visibility</p:attrName>
                                        </p:attrNameLst>
                                      </p:cBhvr>
                                      <p:to>
                                        <p:strVal val="visible"/>
                                      </p:to>
                                    </p:set>
                                    <p:animEffect transition="in" filter="wipe(left)">
                                      <p:cBhvr>
                                        <p:cTn id="12" dur="500"/>
                                        <p:tgtEl>
                                          <p:spTgt spid="675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7587">
                                            <p:txEl>
                                              <p:pRg st="2" end="2"/>
                                            </p:txEl>
                                          </p:spTgt>
                                        </p:tgtEl>
                                        <p:attrNameLst>
                                          <p:attrName>style.visibility</p:attrName>
                                        </p:attrNameLst>
                                      </p:cBhvr>
                                      <p:to>
                                        <p:strVal val="visible"/>
                                      </p:to>
                                    </p:set>
                                    <p:animEffect transition="in" filter="wipe(left)">
                                      <p:cBhvr>
                                        <p:cTn id="17" dur="500"/>
                                        <p:tgtEl>
                                          <p:spTgt spid="6758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7587">
                                            <p:txEl>
                                              <p:pRg st="3" end="3"/>
                                            </p:txEl>
                                          </p:spTgt>
                                        </p:tgtEl>
                                        <p:attrNameLst>
                                          <p:attrName>style.visibility</p:attrName>
                                        </p:attrNameLst>
                                      </p:cBhvr>
                                      <p:to>
                                        <p:strVal val="visible"/>
                                      </p:to>
                                    </p:set>
                                    <p:animEffect transition="in" filter="wipe(left)">
                                      <p:cBhvr>
                                        <p:cTn id="22" dur="500"/>
                                        <p:tgtEl>
                                          <p:spTgt spid="6758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7587">
                                            <p:txEl>
                                              <p:pRg st="4" end="4"/>
                                            </p:txEl>
                                          </p:spTgt>
                                        </p:tgtEl>
                                        <p:attrNameLst>
                                          <p:attrName>style.visibility</p:attrName>
                                        </p:attrNameLst>
                                      </p:cBhvr>
                                      <p:to>
                                        <p:strVal val="visible"/>
                                      </p:to>
                                    </p:set>
                                    <p:animEffect transition="in" filter="wipe(left)">
                                      <p:cBhvr>
                                        <p:cTn id="27" dur="500"/>
                                        <p:tgtEl>
                                          <p:spTgt spid="6758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67587">
                                            <p:txEl>
                                              <p:pRg st="5" end="5"/>
                                            </p:txEl>
                                          </p:spTgt>
                                        </p:tgtEl>
                                        <p:attrNameLst>
                                          <p:attrName>style.visibility</p:attrName>
                                        </p:attrNameLst>
                                      </p:cBhvr>
                                      <p:to>
                                        <p:strVal val="visible"/>
                                      </p:to>
                                    </p:set>
                                    <p:animEffect transition="in" filter="wipe(left)">
                                      <p:cBhvr>
                                        <p:cTn id="32" dur="500"/>
                                        <p:tgtEl>
                                          <p:spTgt spid="6758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67587">
                                            <p:txEl>
                                              <p:pRg st="6" end="6"/>
                                            </p:txEl>
                                          </p:spTgt>
                                        </p:tgtEl>
                                        <p:attrNameLst>
                                          <p:attrName>style.visibility</p:attrName>
                                        </p:attrNameLst>
                                      </p:cBhvr>
                                      <p:to>
                                        <p:strVal val="visible"/>
                                      </p:to>
                                    </p:set>
                                    <p:animEffect transition="in" filter="wipe(left)">
                                      <p:cBhvr>
                                        <p:cTn id="37" dur="500"/>
                                        <p:tgtEl>
                                          <p:spTgt spid="6758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UNESCO ICTLIP Module 3.  Lesson 2</a:t>
            </a:r>
          </a:p>
        </p:txBody>
      </p:sp>
      <p:sp>
        <p:nvSpPr>
          <p:cNvPr id="5" name="Slide Number Placeholder 5"/>
          <p:cNvSpPr>
            <a:spLocks noGrp="1"/>
          </p:cNvSpPr>
          <p:nvPr>
            <p:ph type="sldNum" sz="quarter" idx="12"/>
          </p:nvPr>
        </p:nvSpPr>
        <p:spPr/>
        <p:txBody>
          <a:bodyPr/>
          <a:lstStyle/>
          <a:p>
            <a:fld id="{17FDDB12-A8A6-48FE-85BF-B575758EAFD9}" type="slidenum">
              <a:rPr lang="en-US"/>
              <a:pPr/>
              <a:t>27</a:t>
            </a:fld>
            <a:endParaRPr lang="en-US"/>
          </a:p>
        </p:txBody>
      </p:sp>
      <p:sp>
        <p:nvSpPr>
          <p:cNvPr id="55298" name="Rectangle 2"/>
          <p:cNvSpPr>
            <a:spLocks noGrp="1" noChangeArrowheads="1"/>
          </p:cNvSpPr>
          <p:nvPr>
            <p:ph type="title"/>
          </p:nvPr>
        </p:nvSpPr>
        <p:spPr>
          <a:xfrm>
            <a:off x="457200" y="304800"/>
            <a:ext cx="7772400" cy="1143000"/>
          </a:xfrm>
        </p:spPr>
        <p:txBody>
          <a:bodyPr/>
          <a:lstStyle/>
          <a:p>
            <a:r>
              <a:rPr lang="en-US" b="1">
                <a:latin typeface="Century Gothic" pitchFamily="34" charset="0"/>
              </a:rPr>
              <a:t>Advantages of Electronic Online Searching</a:t>
            </a:r>
          </a:p>
        </p:txBody>
      </p:sp>
      <p:sp>
        <p:nvSpPr>
          <p:cNvPr id="55299" name="Rectangle 3"/>
          <p:cNvSpPr>
            <a:spLocks noGrp="1" noChangeArrowheads="1"/>
          </p:cNvSpPr>
          <p:nvPr>
            <p:ph type="body" idx="1"/>
          </p:nvPr>
        </p:nvSpPr>
        <p:spPr>
          <a:xfrm>
            <a:off x="457200" y="1600200"/>
            <a:ext cx="8153400" cy="4572000"/>
          </a:xfrm>
        </p:spPr>
        <p:txBody>
          <a:bodyPr/>
          <a:lstStyle/>
          <a:p>
            <a:pPr>
              <a:lnSpc>
                <a:spcPct val="90000"/>
              </a:lnSpc>
            </a:pPr>
            <a:r>
              <a:rPr lang="en-US" sz="2800">
                <a:latin typeface="Century Gothic" pitchFamily="34" charset="0"/>
              </a:rPr>
              <a:t>Speed—It takes only seconds or minutes to conduct a search </a:t>
            </a:r>
          </a:p>
          <a:p>
            <a:pPr>
              <a:lnSpc>
                <a:spcPct val="90000"/>
              </a:lnSpc>
            </a:pPr>
            <a:r>
              <a:rPr lang="en-US" sz="2800">
                <a:latin typeface="Century Gothic" pitchFamily="34" charset="0"/>
              </a:rPr>
              <a:t>Flexibility—Linking is fast</a:t>
            </a:r>
          </a:p>
          <a:p>
            <a:pPr>
              <a:lnSpc>
                <a:spcPct val="90000"/>
              </a:lnSpc>
            </a:pPr>
            <a:r>
              <a:rPr lang="en-US" sz="2800">
                <a:latin typeface="Century Gothic" pitchFamily="34" charset="0"/>
              </a:rPr>
              <a:t>Variability—Terms can be truncated</a:t>
            </a:r>
          </a:p>
          <a:p>
            <a:pPr>
              <a:lnSpc>
                <a:spcPct val="90000"/>
              </a:lnSpc>
            </a:pPr>
            <a:r>
              <a:rPr lang="en-US" sz="2800">
                <a:latin typeface="Century Gothic" pitchFamily="34" charset="0"/>
              </a:rPr>
              <a:t>Currency—More frequent updates</a:t>
            </a:r>
          </a:p>
          <a:p>
            <a:pPr>
              <a:lnSpc>
                <a:spcPct val="90000"/>
              </a:lnSpc>
            </a:pPr>
            <a:r>
              <a:rPr lang="en-US" sz="2800">
                <a:latin typeface="Century Gothic" pitchFamily="34" charset="0"/>
              </a:rPr>
              <a:t>Timeliness—Fast access and delivery</a:t>
            </a:r>
          </a:p>
          <a:p>
            <a:pPr>
              <a:lnSpc>
                <a:spcPct val="90000"/>
              </a:lnSpc>
            </a:pPr>
            <a:r>
              <a:rPr lang="en-US" sz="2800">
                <a:latin typeface="Century Gothic" pitchFamily="34" charset="0"/>
              </a:rPr>
              <a:t>Availability at a distance—Resource can be searched online from remote PCs </a:t>
            </a:r>
          </a:p>
          <a:p>
            <a:pPr>
              <a:lnSpc>
                <a:spcPct val="90000"/>
              </a:lnSpc>
            </a:pPr>
            <a:r>
              <a:rPr lang="en-US" sz="2800">
                <a:latin typeface="Century Gothic" pitchFamily="34" charset="0"/>
              </a:rPr>
              <a:t>Multimedia—The information can contain text, audio, video, photographs, etc.</a:t>
            </a: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anim calcmode="lin" valueType="num">
                                      <p:cBhvr additive="base">
                                        <p:cTn id="7" dur="500" fill="hold"/>
                                        <p:tgtEl>
                                          <p:spTgt spid="552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5299">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55299">
                                            <p:txEl>
                                              <p:pRg st="1" end="1"/>
                                            </p:txEl>
                                          </p:spTgt>
                                        </p:tgtEl>
                                        <p:attrNameLst>
                                          <p:attrName>style.visibility</p:attrName>
                                        </p:attrNameLst>
                                      </p:cBhvr>
                                      <p:to>
                                        <p:strVal val="visible"/>
                                      </p:to>
                                    </p:set>
                                    <p:anim calcmode="lin" valueType="num">
                                      <p:cBhvr additive="base">
                                        <p:cTn id="13" dur="500" fill="hold"/>
                                        <p:tgtEl>
                                          <p:spTgt spid="552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5299">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55299">
                                            <p:txEl>
                                              <p:pRg st="2" end="2"/>
                                            </p:txEl>
                                          </p:spTgt>
                                        </p:tgtEl>
                                        <p:attrNameLst>
                                          <p:attrName>style.visibility</p:attrName>
                                        </p:attrNameLst>
                                      </p:cBhvr>
                                      <p:to>
                                        <p:strVal val="visible"/>
                                      </p:to>
                                    </p:set>
                                    <p:anim calcmode="lin" valueType="num">
                                      <p:cBhvr additive="base">
                                        <p:cTn id="19" dur="500" fill="hold"/>
                                        <p:tgtEl>
                                          <p:spTgt spid="5529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5299">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55299">
                                            <p:txEl>
                                              <p:pRg st="3" end="3"/>
                                            </p:txEl>
                                          </p:spTgt>
                                        </p:tgtEl>
                                        <p:attrNameLst>
                                          <p:attrName>style.visibility</p:attrName>
                                        </p:attrNameLst>
                                      </p:cBhvr>
                                      <p:to>
                                        <p:strVal val="visible"/>
                                      </p:to>
                                    </p:set>
                                    <p:anim calcmode="lin" valueType="num">
                                      <p:cBhvr additive="base">
                                        <p:cTn id="25" dur="500" fill="hold"/>
                                        <p:tgtEl>
                                          <p:spTgt spid="5529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5299">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55299">
                                            <p:txEl>
                                              <p:pRg st="4" end="4"/>
                                            </p:txEl>
                                          </p:spTgt>
                                        </p:tgtEl>
                                        <p:attrNameLst>
                                          <p:attrName>style.visibility</p:attrName>
                                        </p:attrNameLst>
                                      </p:cBhvr>
                                      <p:to>
                                        <p:strVal val="visible"/>
                                      </p:to>
                                    </p:set>
                                    <p:anim calcmode="lin" valueType="num">
                                      <p:cBhvr additive="base">
                                        <p:cTn id="31" dur="500" fill="hold"/>
                                        <p:tgtEl>
                                          <p:spTgt spid="5529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5299">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55299">
                                            <p:txEl>
                                              <p:pRg st="5" end="5"/>
                                            </p:txEl>
                                          </p:spTgt>
                                        </p:tgtEl>
                                        <p:attrNameLst>
                                          <p:attrName>style.visibility</p:attrName>
                                        </p:attrNameLst>
                                      </p:cBhvr>
                                      <p:to>
                                        <p:strVal val="visible"/>
                                      </p:to>
                                    </p:set>
                                    <p:anim calcmode="lin" valueType="num">
                                      <p:cBhvr additive="base">
                                        <p:cTn id="37" dur="500" fill="hold"/>
                                        <p:tgtEl>
                                          <p:spTgt spid="5529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5299">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 fill="hold" grpId="0" nodeType="clickEffect">
                                  <p:stCondLst>
                                    <p:cond delay="0"/>
                                  </p:stCondLst>
                                  <p:childTnLst>
                                    <p:set>
                                      <p:cBhvr>
                                        <p:cTn id="42" dur="1" fill="hold">
                                          <p:stCondLst>
                                            <p:cond delay="0"/>
                                          </p:stCondLst>
                                        </p:cTn>
                                        <p:tgtEl>
                                          <p:spTgt spid="55299">
                                            <p:txEl>
                                              <p:pRg st="6" end="6"/>
                                            </p:txEl>
                                          </p:spTgt>
                                        </p:tgtEl>
                                        <p:attrNameLst>
                                          <p:attrName>style.visibility</p:attrName>
                                        </p:attrNameLst>
                                      </p:cBhvr>
                                      <p:to>
                                        <p:strVal val="visible"/>
                                      </p:to>
                                    </p:set>
                                    <p:anim calcmode="lin" valueType="num">
                                      <p:cBhvr additive="base">
                                        <p:cTn id="43" dur="500" fill="hold"/>
                                        <p:tgtEl>
                                          <p:spTgt spid="55299">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5299">
                                            <p:txEl>
                                              <p:pRg st="6" end="6"/>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UNESCO ICTLIP Module 3.  Lesson 2</a:t>
            </a:r>
          </a:p>
        </p:txBody>
      </p:sp>
      <p:sp>
        <p:nvSpPr>
          <p:cNvPr id="5" name="Slide Number Placeholder 5"/>
          <p:cNvSpPr>
            <a:spLocks noGrp="1"/>
          </p:cNvSpPr>
          <p:nvPr>
            <p:ph type="sldNum" sz="quarter" idx="12"/>
          </p:nvPr>
        </p:nvSpPr>
        <p:spPr/>
        <p:txBody>
          <a:bodyPr/>
          <a:lstStyle/>
          <a:p>
            <a:fld id="{525F0343-26A6-4216-BF06-CC7F4AED48F8}" type="slidenum">
              <a:rPr lang="en-US"/>
              <a:pPr/>
              <a:t>28</a:t>
            </a:fld>
            <a:endParaRPr lang="en-US"/>
          </a:p>
        </p:txBody>
      </p:sp>
      <p:sp>
        <p:nvSpPr>
          <p:cNvPr id="60418" name="Rectangle 2"/>
          <p:cNvSpPr>
            <a:spLocks noGrp="1" noChangeArrowheads="1"/>
          </p:cNvSpPr>
          <p:nvPr>
            <p:ph type="title"/>
          </p:nvPr>
        </p:nvSpPr>
        <p:spPr>
          <a:xfrm>
            <a:off x="457200" y="838200"/>
            <a:ext cx="7772400" cy="1143000"/>
          </a:xfrm>
        </p:spPr>
        <p:txBody>
          <a:bodyPr/>
          <a:lstStyle/>
          <a:p>
            <a:pPr>
              <a:lnSpc>
                <a:spcPct val="80000"/>
              </a:lnSpc>
            </a:pPr>
            <a:r>
              <a:rPr lang="en-US" b="1">
                <a:latin typeface="Century Gothic" pitchFamily="34" charset="0"/>
              </a:rPr>
              <a:t>Disadvantages of relying solely on electronic resources</a:t>
            </a:r>
          </a:p>
        </p:txBody>
      </p:sp>
      <p:sp>
        <p:nvSpPr>
          <p:cNvPr id="60419" name="Rectangle 3"/>
          <p:cNvSpPr>
            <a:spLocks noGrp="1" noChangeArrowheads="1"/>
          </p:cNvSpPr>
          <p:nvPr>
            <p:ph type="body" idx="1"/>
          </p:nvPr>
        </p:nvSpPr>
        <p:spPr>
          <a:xfrm>
            <a:off x="457200" y="2057400"/>
            <a:ext cx="8077200" cy="4114800"/>
          </a:xfrm>
        </p:spPr>
        <p:txBody>
          <a:bodyPr/>
          <a:lstStyle/>
          <a:p>
            <a:pPr>
              <a:lnSpc>
                <a:spcPct val="90000"/>
              </a:lnSpc>
            </a:pPr>
            <a:r>
              <a:rPr lang="en-US" sz="2800">
                <a:latin typeface="Century Gothic" pitchFamily="34" charset="0"/>
              </a:rPr>
              <a:t>Not all information is available in electronic format</a:t>
            </a:r>
          </a:p>
          <a:p>
            <a:pPr>
              <a:lnSpc>
                <a:spcPct val="90000"/>
              </a:lnSpc>
            </a:pPr>
            <a:r>
              <a:rPr lang="en-US" sz="2800">
                <a:latin typeface="Century Gothic" pitchFamily="34" charset="0"/>
                <a:cs typeface="Times New Roman" pitchFamily="18" charset="0"/>
              </a:rPr>
              <a:t>Quality control may be weaker than in the case of print resources</a:t>
            </a:r>
            <a:r>
              <a:rPr lang="en-US" sz="2800">
                <a:latin typeface="Century Gothic" pitchFamily="34" charset="0"/>
              </a:rPr>
              <a:t> </a:t>
            </a:r>
          </a:p>
          <a:p>
            <a:pPr>
              <a:lnSpc>
                <a:spcPct val="90000"/>
              </a:lnSpc>
            </a:pPr>
            <a:r>
              <a:rPr lang="en-US" sz="2800">
                <a:latin typeface="Century Gothic" pitchFamily="34" charset="0"/>
              </a:rPr>
              <a:t>The number of hits is voluminous but a large number of false hits is also retrieved</a:t>
            </a:r>
          </a:p>
          <a:p>
            <a:pPr>
              <a:lnSpc>
                <a:spcPct val="90000"/>
              </a:lnSpc>
            </a:pPr>
            <a:r>
              <a:rPr lang="en-US" sz="2800">
                <a:latin typeface="Century Gothic" pitchFamily="34" charset="0"/>
              </a:rPr>
              <a:t>Many electronic resources were published only after the 80’s. For historical research, print resources must be used</a:t>
            </a:r>
          </a:p>
          <a:p>
            <a:pPr>
              <a:lnSpc>
                <a:spcPct val="90000"/>
              </a:lnSpc>
            </a:pPr>
            <a:r>
              <a:rPr lang="en-US" sz="2800">
                <a:latin typeface="Century Gothic" pitchFamily="34" charset="0"/>
              </a:rPr>
              <a:t>Some sites are deliberate hoaxes</a:t>
            </a: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anim calcmode="lin" valueType="num">
                                      <p:cBhvr additive="base">
                                        <p:cTn id="7" dur="500" fill="hold"/>
                                        <p:tgtEl>
                                          <p:spTgt spid="6041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041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0419">
                                            <p:txEl>
                                              <p:pRg st="1" end="1"/>
                                            </p:txEl>
                                          </p:spTgt>
                                        </p:tgtEl>
                                        <p:attrNameLst>
                                          <p:attrName>style.visibility</p:attrName>
                                        </p:attrNameLst>
                                      </p:cBhvr>
                                      <p:to>
                                        <p:strVal val="visible"/>
                                      </p:to>
                                    </p:set>
                                    <p:anim calcmode="lin" valueType="num">
                                      <p:cBhvr additive="base">
                                        <p:cTn id="13" dur="500" fill="hold"/>
                                        <p:tgtEl>
                                          <p:spTgt spid="6041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041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0419">
                                            <p:txEl>
                                              <p:pRg st="2" end="2"/>
                                            </p:txEl>
                                          </p:spTgt>
                                        </p:tgtEl>
                                        <p:attrNameLst>
                                          <p:attrName>style.visibility</p:attrName>
                                        </p:attrNameLst>
                                      </p:cBhvr>
                                      <p:to>
                                        <p:strVal val="visible"/>
                                      </p:to>
                                    </p:set>
                                    <p:anim calcmode="lin" valueType="num">
                                      <p:cBhvr additive="base">
                                        <p:cTn id="19" dur="500" fill="hold"/>
                                        <p:tgtEl>
                                          <p:spTgt spid="6041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041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0419">
                                            <p:txEl>
                                              <p:pRg st="3" end="3"/>
                                            </p:txEl>
                                          </p:spTgt>
                                        </p:tgtEl>
                                        <p:attrNameLst>
                                          <p:attrName>style.visibility</p:attrName>
                                        </p:attrNameLst>
                                      </p:cBhvr>
                                      <p:to>
                                        <p:strVal val="visible"/>
                                      </p:to>
                                    </p:set>
                                    <p:anim calcmode="lin" valueType="num">
                                      <p:cBhvr additive="base">
                                        <p:cTn id="25" dur="500" fill="hold"/>
                                        <p:tgtEl>
                                          <p:spTgt spid="6041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041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60419">
                                            <p:txEl>
                                              <p:pRg st="4" end="4"/>
                                            </p:txEl>
                                          </p:spTgt>
                                        </p:tgtEl>
                                        <p:attrNameLst>
                                          <p:attrName>style.visibility</p:attrName>
                                        </p:attrNameLst>
                                      </p:cBhvr>
                                      <p:to>
                                        <p:strVal val="visible"/>
                                      </p:to>
                                    </p:set>
                                    <p:anim calcmode="lin" valueType="num">
                                      <p:cBhvr additive="base">
                                        <p:cTn id="31" dur="500" fill="hold"/>
                                        <p:tgtEl>
                                          <p:spTgt spid="60419">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60419">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UNESCO ICTLIP Module 3.  Lesson 2</a:t>
            </a:r>
          </a:p>
        </p:txBody>
      </p:sp>
      <p:sp>
        <p:nvSpPr>
          <p:cNvPr id="5" name="Slide Number Placeholder 5"/>
          <p:cNvSpPr>
            <a:spLocks noGrp="1"/>
          </p:cNvSpPr>
          <p:nvPr>
            <p:ph type="sldNum" sz="quarter" idx="12"/>
          </p:nvPr>
        </p:nvSpPr>
        <p:spPr/>
        <p:txBody>
          <a:bodyPr/>
          <a:lstStyle/>
          <a:p>
            <a:fld id="{63A6F8D2-EA4C-4146-90D3-4C34DD877A95}" type="slidenum">
              <a:rPr lang="en-US"/>
              <a:pPr/>
              <a:t>29</a:t>
            </a:fld>
            <a:endParaRPr lang="en-US"/>
          </a:p>
        </p:txBody>
      </p:sp>
      <p:sp>
        <p:nvSpPr>
          <p:cNvPr id="43010" name="Rectangle 2"/>
          <p:cNvSpPr>
            <a:spLocks noGrp="1" noChangeArrowheads="1"/>
          </p:cNvSpPr>
          <p:nvPr>
            <p:ph type="title"/>
          </p:nvPr>
        </p:nvSpPr>
        <p:spPr>
          <a:xfrm>
            <a:off x="457200" y="228600"/>
            <a:ext cx="7772400" cy="685800"/>
          </a:xfrm>
        </p:spPr>
        <p:txBody>
          <a:bodyPr/>
          <a:lstStyle/>
          <a:p>
            <a:r>
              <a:rPr lang="en-US" b="1">
                <a:latin typeface="Century Gothic" pitchFamily="34" charset="0"/>
              </a:rPr>
              <a:t>Conclusion</a:t>
            </a:r>
          </a:p>
        </p:txBody>
      </p:sp>
      <p:sp>
        <p:nvSpPr>
          <p:cNvPr id="43011" name="Rectangle 3"/>
          <p:cNvSpPr>
            <a:spLocks noGrp="1" noChangeArrowheads="1"/>
          </p:cNvSpPr>
          <p:nvPr>
            <p:ph type="body" idx="1"/>
          </p:nvPr>
        </p:nvSpPr>
        <p:spPr>
          <a:xfrm>
            <a:off x="457200" y="838200"/>
            <a:ext cx="8229600" cy="5791200"/>
          </a:xfrm>
        </p:spPr>
        <p:txBody>
          <a:bodyPr/>
          <a:lstStyle/>
          <a:p>
            <a:pPr>
              <a:lnSpc>
                <a:spcPct val="110000"/>
              </a:lnSpc>
            </a:pPr>
            <a:r>
              <a:rPr lang="en-US" sz="2800">
                <a:latin typeface="Century Gothic" pitchFamily="34" charset="0"/>
              </a:rPr>
              <a:t>The Internet contains a huge amount of information. Specialized tools are used to search for information in it. Each tool has its own rules for searching.</a:t>
            </a:r>
          </a:p>
          <a:p>
            <a:pPr>
              <a:lnSpc>
                <a:spcPct val="110000"/>
              </a:lnSpc>
            </a:pPr>
            <a:r>
              <a:rPr lang="en-US" sz="2800">
                <a:latin typeface="Century Gothic" pitchFamily="34" charset="0"/>
              </a:rPr>
              <a:t>The information seeking strategy discussed in Lesson 1 is applied in searching for information</a:t>
            </a:r>
          </a:p>
          <a:p>
            <a:pPr>
              <a:lnSpc>
                <a:spcPct val="110000"/>
              </a:lnSpc>
            </a:pPr>
            <a:r>
              <a:rPr lang="en-US" sz="2800">
                <a:latin typeface="Century Gothic" pitchFamily="34" charset="0"/>
              </a:rPr>
              <a:t>Information resources in the electronic environment are not limited to Internet resources. There are also OPACs, CD-ROMs, DVDs, DAT that are used to publish and distribute information. </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animEffect transition="in" filter="box(out)">
                                      <p:cBhvr>
                                        <p:cTn id="7" dur="500"/>
                                        <p:tgtEl>
                                          <p:spTgt spid="430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43011">
                                            <p:txEl>
                                              <p:pRg st="1" end="1"/>
                                            </p:txEl>
                                          </p:spTgt>
                                        </p:tgtEl>
                                        <p:attrNameLst>
                                          <p:attrName>style.visibility</p:attrName>
                                        </p:attrNameLst>
                                      </p:cBhvr>
                                      <p:to>
                                        <p:strVal val="visible"/>
                                      </p:to>
                                    </p:set>
                                    <p:animEffect transition="in" filter="box(out)">
                                      <p:cBhvr>
                                        <p:cTn id="12" dur="500"/>
                                        <p:tgtEl>
                                          <p:spTgt spid="430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43011">
                                            <p:txEl>
                                              <p:pRg st="2" end="2"/>
                                            </p:txEl>
                                          </p:spTgt>
                                        </p:tgtEl>
                                        <p:attrNameLst>
                                          <p:attrName>style.visibility</p:attrName>
                                        </p:attrNameLst>
                                      </p:cBhvr>
                                      <p:to>
                                        <p:strVal val="visible"/>
                                      </p:to>
                                    </p:set>
                                    <p:animEffect transition="in" filter="box(out)">
                                      <p:cBhvr>
                                        <p:cTn id="17" dur="500"/>
                                        <p:tgtEl>
                                          <p:spTgt spid="430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UNESCO ICTLIP Module 3.  Lesson 2</a:t>
            </a:r>
          </a:p>
        </p:txBody>
      </p:sp>
      <p:sp>
        <p:nvSpPr>
          <p:cNvPr id="5" name="Slide Number Placeholder 5"/>
          <p:cNvSpPr>
            <a:spLocks noGrp="1"/>
          </p:cNvSpPr>
          <p:nvPr>
            <p:ph type="sldNum" sz="quarter" idx="12"/>
          </p:nvPr>
        </p:nvSpPr>
        <p:spPr/>
        <p:txBody>
          <a:bodyPr/>
          <a:lstStyle/>
          <a:p>
            <a:fld id="{A6BCD1DE-83C4-43CA-9DFA-659DFE22331C}" type="slidenum">
              <a:rPr lang="en-US"/>
              <a:pPr/>
              <a:t>3</a:t>
            </a:fld>
            <a:endParaRPr lang="en-US"/>
          </a:p>
        </p:txBody>
      </p:sp>
      <p:sp>
        <p:nvSpPr>
          <p:cNvPr id="13314" name="Rectangle 2"/>
          <p:cNvSpPr>
            <a:spLocks noGrp="1" noChangeArrowheads="1"/>
          </p:cNvSpPr>
          <p:nvPr>
            <p:ph type="title"/>
          </p:nvPr>
        </p:nvSpPr>
        <p:spPr>
          <a:xfrm>
            <a:off x="457200" y="-228600"/>
            <a:ext cx="7772400" cy="1143000"/>
          </a:xfrm>
        </p:spPr>
        <p:txBody>
          <a:bodyPr/>
          <a:lstStyle/>
          <a:p>
            <a:r>
              <a:rPr lang="en-US" b="1">
                <a:latin typeface="Century Gothic" pitchFamily="34" charset="0"/>
              </a:rPr>
              <a:t>Scope of the lesson</a:t>
            </a:r>
          </a:p>
        </p:txBody>
      </p:sp>
      <p:sp>
        <p:nvSpPr>
          <p:cNvPr id="13315" name="Rectangle 3"/>
          <p:cNvSpPr>
            <a:spLocks noGrp="1" noChangeArrowheads="1"/>
          </p:cNvSpPr>
          <p:nvPr>
            <p:ph type="body" idx="1"/>
          </p:nvPr>
        </p:nvSpPr>
        <p:spPr>
          <a:xfrm>
            <a:off x="457200" y="1295400"/>
            <a:ext cx="7772400" cy="4114800"/>
          </a:xfrm>
        </p:spPr>
        <p:txBody>
          <a:bodyPr/>
          <a:lstStyle/>
          <a:p>
            <a:pPr>
              <a:lnSpc>
                <a:spcPct val="90000"/>
              </a:lnSpc>
            </a:pPr>
            <a:r>
              <a:rPr lang="en-US">
                <a:latin typeface="Century Gothic" pitchFamily="34" charset="0"/>
              </a:rPr>
              <a:t>Principles of searching a range of information systems </a:t>
            </a:r>
          </a:p>
          <a:p>
            <a:pPr>
              <a:lnSpc>
                <a:spcPct val="90000"/>
              </a:lnSpc>
            </a:pPr>
            <a:r>
              <a:rPr lang="en-US">
                <a:latin typeface="Century Gothic" pitchFamily="34" charset="0"/>
              </a:rPr>
              <a:t>Using a variety of search techniques </a:t>
            </a:r>
          </a:p>
          <a:p>
            <a:pPr>
              <a:lnSpc>
                <a:spcPct val="90000"/>
              </a:lnSpc>
            </a:pPr>
            <a:r>
              <a:rPr lang="en-US">
                <a:latin typeface="Century Gothic" pitchFamily="34" charset="0"/>
              </a:rPr>
              <a:t>Formulating search strategies/queries</a:t>
            </a:r>
          </a:p>
          <a:p>
            <a:pPr>
              <a:lnSpc>
                <a:spcPct val="90000"/>
              </a:lnSpc>
            </a:pPr>
            <a:r>
              <a:rPr lang="en-US">
                <a:latin typeface="Century Gothic" pitchFamily="34" charset="0"/>
              </a:rPr>
              <a:t>Using selected information systems (OPACs, CD-ROMs, Web, etc.)</a:t>
            </a:r>
          </a:p>
          <a:p>
            <a:pPr>
              <a:lnSpc>
                <a:spcPct val="90000"/>
              </a:lnSpc>
            </a:pPr>
            <a:r>
              <a:rPr lang="en-US">
                <a:latin typeface="Century Gothic" pitchFamily="34" charset="0"/>
              </a:rPr>
              <a:t>Impact of interface design</a:t>
            </a:r>
          </a:p>
          <a:p>
            <a:pPr>
              <a:lnSpc>
                <a:spcPct val="90000"/>
              </a:lnSpc>
            </a:pPr>
            <a:endParaRPr lang="en-US">
              <a:latin typeface="Century Gothic" pitchFamily="34" charset="0"/>
            </a:endParaRPr>
          </a:p>
          <a:p>
            <a:pPr>
              <a:lnSpc>
                <a:spcPct val="90000"/>
              </a:lnSpc>
              <a:buFont typeface="Wingdings" pitchFamily="2" charset="2"/>
              <a:buNone/>
            </a:pPr>
            <a:endParaRPr lang="en-US"/>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wipe(up)">
                                      <p:cBhvr>
                                        <p:cTn id="7" dur="500"/>
                                        <p:tgtEl>
                                          <p:spTgt spid="133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3315">
                                            <p:txEl>
                                              <p:pRg st="1" end="1"/>
                                            </p:txEl>
                                          </p:spTgt>
                                        </p:tgtEl>
                                        <p:attrNameLst>
                                          <p:attrName>style.visibility</p:attrName>
                                        </p:attrNameLst>
                                      </p:cBhvr>
                                      <p:to>
                                        <p:strVal val="visible"/>
                                      </p:to>
                                    </p:set>
                                    <p:animEffect transition="in" filter="wipe(up)">
                                      <p:cBhvr>
                                        <p:cTn id="12" dur="500"/>
                                        <p:tgtEl>
                                          <p:spTgt spid="133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3315">
                                            <p:txEl>
                                              <p:pRg st="2" end="2"/>
                                            </p:txEl>
                                          </p:spTgt>
                                        </p:tgtEl>
                                        <p:attrNameLst>
                                          <p:attrName>style.visibility</p:attrName>
                                        </p:attrNameLst>
                                      </p:cBhvr>
                                      <p:to>
                                        <p:strVal val="visible"/>
                                      </p:to>
                                    </p:set>
                                    <p:animEffect transition="in" filter="wipe(up)">
                                      <p:cBhvr>
                                        <p:cTn id="17" dur="500"/>
                                        <p:tgtEl>
                                          <p:spTgt spid="1331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3315">
                                            <p:txEl>
                                              <p:pRg st="3" end="3"/>
                                            </p:txEl>
                                          </p:spTgt>
                                        </p:tgtEl>
                                        <p:attrNameLst>
                                          <p:attrName>style.visibility</p:attrName>
                                        </p:attrNameLst>
                                      </p:cBhvr>
                                      <p:to>
                                        <p:strVal val="visible"/>
                                      </p:to>
                                    </p:set>
                                    <p:animEffect transition="in" filter="wipe(up)">
                                      <p:cBhvr>
                                        <p:cTn id="22" dur="500"/>
                                        <p:tgtEl>
                                          <p:spTgt spid="1331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3315">
                                            <p:txEl>
                                              <p:pRg st="4" end="4"/>
                                            </p:txEl>
                                          </p:spTgt>
                                        </p:tgtEl>
                                        <p:attrNameLst>
                                          <p:attrName>style.visibility</p:attrName>
                                        </p:attrNameLst>
                                      </p:cBhvr>
                                      <p:to>
                                        <p:strVal val="visible"/>
                                      </p:to>
                                    </p:set>
                                    <p:animEffect transition="in" filter="wipe(up)">
                                      <p:cBhvr>
                                        <p:cTn id="27" dur="500"/>
                                        <p:tgtEl>
                                          <p:spTgt spid="1331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UNESCO ICTLIP Module 3.  Lesson 2</a:t>
            </a:r>
          </a:p>
        </p:txBody>
      </p:sp>
      <p:sp>
        <p:nvSpPr>
          <p:cNvPr id="5" name="Slide Number Placeholder 5"/>
          <p:cNvSpPr>
            <a:spLocks noGrp="1"/>
          </p:cNvSpPr>
          <p:nvPr>
            <p:ph type="sldNum" sz="quarter" idx="12"/>
          </p:nvPr>
        </p:nvSpPr>
        <p:spPr/>
        <p:txBody>
          <a:bodyPr/>
          <a:lstStyle/>
          <a:p>
            <a:fld id="{E9CD846F-EAAA-4066-9DE3-AC3DD915543D}" type="slidenum">
              <a:rPr lang="en-US"/>
              <a:pPr/>
              <a:t>4</a:t>
            </a:fld>
            <a:endParaRPr lang="en-US"/>
          </a:p>
        </p:txBody>
      </p:sp>
      <p:sp>
        <p:nvSpPr>
          <p:cNvPr id="4098" name="Rectangle 2"/>
          <p:cNvSpPr>
            <a:spLocks noGrp="1" noChangeArrowheads="1"/>
          </p:cNvSpPr>
          <p:nvPr>
            <p:ph type="title"/>
          </p:nvPr>
        </p:nvSpPr>
        <p:spPr>
          <a:xfrm>
            <a:off x="457200" y="0"/>
            <a:ext cx="7772400" cy="914400"/>
          </a:xfrm>
        </p:spPr>
        <p:txBody>
          <a:bodyPr/>
          <a:lstStyle/>
          <a:p>
            <a:r>
              <a:rPr lang="en-US" b="1">
                <a:latin typeface="Century Gothic" pitchFamily="34" charset="0"/>
              </a:rPr>
              <a:t>Learning Outcomes</a:t>
            </a:r>
          </a:p>
        </p:txBody>
      </p:sp>
      <p:sp>
        <p:nvSpPr>
          <p:cNvPr id="4099" name="Rectangle 3"/>
          <p:cNvSpPr>
            <a:spLocks noGrp="1" noChangeArrowheads="1"/>
          </p:cNvSpPr>
          <p:nvPr>
            <p:ph type="body" idx="1"/>
          </p:nvPr>
        </p:nvSpPr>
        <p:spPr>
          <a:xfrm>
            <a:off x="457200" y="1066800"/>
            <a:ext cx="8305800" cy="5486400"/>
          </a:xfrm>
        </p:spPr>
        <p:txBody>
          <a:bodyPr/>
          <a:lstStyle/>
          <a:p>
            <a:pPr>
              <a:lnSpc>
                <a:spcPct val="80000"/>
              </a:lnSpc>
              <a:buFont typeface="Wingdings" pitchFamily="2" charset="2"/>
              <a:buNone/>
            </a:pPr>
            <a:r>
              <a:rPr lang="en-US">
                <a:latin typeface="Century Gothic" pitchFamily="34" charset="0"/>
                <a:cs typeface="Times New Roman" pitchFamily="18" charset="0"/>
              </a:rPr>
              <a:t>By the end of the course, the student must be able to:</a:t>
            </a:r>
          </a:p>
          <a:p>
            <a:pPr>
              <a:lnSpc>
                <a:spcPct val="80000"/>
              </a:lnSpc>
            </a:pPr>
            <a:r>
              <a:rPr lang="en-US" sz="2800">
                <a:latin typeface="Century Gothic" pitchFamily="34" charset="0"/>
              </a:rPr>
              <a:t>Understand the principles of searching information systems </a:t>
            </a:r>
          </a:p>
          <a:p>
            <a:pPr>
              <a:lnSpc>
                <a:spcPct val="80000"/>
              </a:lnSpc>
            </a:pPr>
            <a:r>
              <a:rPr lang="en-US" sz="2800">
                <a:latin typeface="Century Gothic" pitchFamily="34" charset="0"/>
              </a:rPr>
              <a:t>Acquire skill in using a variety of search techniques</a:t>
            </a:r>
          </a:p>
          <a:p>
            <a:pPr>
              <a:lnSpc>
                <a:spcPct val="80000"/>
              </a:lnSpc>
            </a:pPr>
            <a:r>
              <a:rPr lang="en-US" sz="2800">
                <a:latin typeface="Century Gothic" pitchFamily="34" charset="0"/>
              </a:rPr>
              <a:t>Acquire skill in formulating search strategies/queries using both controlled and natural language as appropriate</a:t>
            </a:r>
          </a:p>
          <a:p>
            <a:pPr>
              <a:lnSpc>
                <a:spcPct val="80000"/>
              </a:lnSpc>
            </a:pPr>
            <a:r>
              <a:rPr lang="en-US" sz="2800">
                <a:latin typeface="Century Gothic" pitchFamily="34" charset="0"/>
              </a:rPr>
              <a:t>Acquire knowledge and skill about using a range of information systems (OPACs, the Web, CD-ROMs)</a:t>
            </a:r>
          </a:p>
          <a:p>
            <a:pPr>
              <a:lnSpc>
                <a:spcPct val="80000"/>
              </a:lnSpc>
            </a:pPr>
            <a:r>
              <a:rPr lang="en-US" sz="2800">
                <a:latin typeface="Century Gothic" pitchFamily="34" charset="0"/>
              </a:rPr>
              <a:t>Appreciate the importance of interface design </a:t>
            </a: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anim calcmode="lin" valueType="num">
                                      <p:cBhvr additive="base">
                                        <p:cTn id="19"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4099">
                                            <p:txEl>
                                              <p:pRg st="3" end="3"/>
                                            </p:txEl>
                                          </p:spTgt>
                                        </p:tgtEl>
                                        <p:attrNameLst>
                                          <p:attrName>style.visibility</p:attrName>
                                        </p:attrNameLst>
                                      </p:cBhvr>
                                      <p:to>
                                        <p:strVal val="visible"/>
                                      </p:to>
                                    </p:set>
                                    <p:anim calcmode="lin" valueType="num">
                                      <p:cBhvr additive="base">
                                        <p:cTn id="25" dur="500" fill="hold"/>
                                        <p:tgtEl>
                                          <p:spTgt spid="409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099">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4099">
                                            <p:txEl>
                                              <p:pRg st="4" end="4"/>
                                            </p:txEl>
                                          </p:spTgt>
                                        </p:tgtEl>
                                        <p:attrNameLst>
                                          <p:attrName>style.visibility</p:attrName>
                                        </p:attrNameLst>
                                      </p:cBhvr>
                                      <p:to>
                                        <p:strVal val="visible"/>
                                      </p:to>
                                    </p:set>
                                    <p:anim calcmode="lin" valueType="num">
                                      <p:cBhvr additive="base">
                                        <p:cTn id="31" dur="500" fill="hold"/>
                                        <p:tgtEl>
                                          <p:spTgt spid="409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099">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4099">
                                            <p:txEl>
                                              <p:pRg st="5" end="5"/>
                                            </p:txEl>
                                          </p:spTgt>
                                        </p:tgtEl>
                                        <p:attrNameLst>
                                          <p:attrName>style.visibility</p:attrName>
                                        </p:attrNameLst>
                                      </p:cBhvr>
                                      <p:to>
                                        <p:strVal val="visible"/>
                                      </p:to>
                                    </p:set>
                                    <p:anim calcmode="lin" valueType="num">
                                      <p:cBhvr additive="base">
                                        <p:cTn id="37" dur="500" fill="hold"/>
                                        <p:tgtEl>
                                          <p:spTgt spid="409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099">
                                            <p:txEl>
                                              <p:pRg st="5" end="5"/>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UNESCO ICTLIP Module 3.  Lesson 2</a:t>
            </a:r>
          </a:p>
        </p:txBody>
      </p:sp>
      <p:sp>
        <p:nvSpPr>
          <p:cNvPr id="5" name="Slide Number Placeholder 5"/>
          <p:cNvSpPr>
            <a:spLocks noGrp="1"/>
          </p:cNvSpPr>
          <p:nvPr>
            <p:ph type="sldNum" sz="quarter" idx="12"/>
          </p:nvPr>
        </p:nvSpPr>
        <p:spPr/>
        <p:txBody>
          <a:bodyPr/>
          <a:lstStyle/>
          <a:p>
            <a:fld id="{8BACEA3E-A900-48A5-903C-A4220237461C}" type="slidenum">
              <a:rPr lang="en-US"/>
              <a:pPr/>
              <a:t>5</a:t>
            </a:fld>
            <a:endParaRPr lang="en-US"/>
          </a:p>
        </p:txBody>
      </p:sp>
      <p:sp>
        <p:nvSpPr>
          <p:cNvPr id="15362" name="Rectangle 2"/>
          <p:cNvSpPr>
            <a:spLocks noGrp="1" noChangeArrowheads="1"/>
          </p:cNvSpPr>
          <p:nvPr>
            <p:ph type="title"/>
          </p:nvPr>
        </p:nvSpPr>
        <p:spPr>
          <a:xfrm>
            <a:off x="533400" y="0"/>
            <a:ext cx="8153400" cy="838200"/>
          </a:xfrm>
        </p:spPr>
        <p:txBody>
          <a:bodyPr/>
          <a:lstStyle/>
          <a:p>
            <a:pPr>
              <a:lnSpc>
                <a:spcPct val="90000"/>
              </a:lnSpc>
            </a:pPr>
            <a:r>
              <a:rPr lang="en-US" sz="4000" b="1">
                <a:latin typeface="Century Gothic" pitchFamily="34" charset="0"/>
              </a:rPr>
              <a:t>Steps in Information Seeking</a:t>
            </a:r>
          </a:p>
        </p:txBody>
      </p:sp>
      <p:sp>
        <p:nvSpPr>
          <p:cNvPr id="15363" name="Rectangle 3"/>
          <p:cNvSpPr>
            <a:spLocks noGrp="1" noChangeArrowheads="1"/>
          </p:cNvSpPr>
          <p:nvPr>
            <p:ph type="body" idx="1"/>
          </p:nvPr>
        </p:nvSpPr>
        <p:spPr>
          <a:xfrm>
            <a:off x="228600" y="914400"/>
            <a:ext cx="8686800" cy="5638800"/>
          </a:xfrm>
        </p:spPr>
        <p:txBody>
          <a:bodyPr/>
          <a:lstStyle/>
          <a:p>
            <a:pPr>
              <a:lnSpc>
                <a:spcPct val="80000"/>
              </a:lnSpc>
            </a:pPr>
            <a:r>
              <a:rPr lang="en-US" sz="2800">
                <a:latin typeface="Century Gothic" pitchFamily="34" charset="0"/>
              </a:rPr>
              <a:t>Recognize the problem.</a:t>
            </a:r>
          </a:p>
          <a:p>
            <a:pPr>
              <a:lnSpc>
                <a:spcPct val="80000"/>
              </a:lnSpc>
            </a:pPr>
            <a:r>
              <a:rPr lang="en-US" sz="2800">
                <a:latin typeface="Century Gothic" pitchFamily="34" charset="0"/>
              </a:rPr>
              <a:t>Understand and define problem. </a:t>
            </a:r>
          </a:p>
          <a:p>
            <a:pPr>
              <a:lnSpc>
                <a:spcPct val="80000"/>
              </a:lnSpc>
            </a:pPr>
            <a:r>
              <a:rPr lang="en-US" sz="2800">
                <a:latin typeface="Century Gothic" pitchFamily="34" charset="0"/>
              </a:rPr>
              <a:t>Identify, evaluate and select relevant resources.   </a:t>
            </a:r>
          </a:p>
          <a:p>
            <a:pPr>
              <a:lnSpc>
                <a:spcPct val="80000"/>
              </a:lnSpc>
            </a:pPr>
            <a:r>
              <a:rPr lang="en-US" sz="2800">
                <a:latin typeface="Century Gothic" pitchFamily="34" charset="0"/>
              </a:rPr>
              <a:t>Formulate query. </a:t>
            </a:r>
          </a:p>
          <a:p>
            <a:pPr>
              <a:lnSpc>
                <a:spcPct val="80000"/>
              </a:lnSpc>
            </a:pPr>
            <a:r>
              <a:rPr lang="en-US" sz="2800">
                <a:latin typeface="Century Gothic" pitchFamily="34" charset="0"/>
              </a:rPr>
              <a:t>Execute search.</a:t>
            </a:r>
          </a:p>
          <a:p>
            <a:pPr>
              <a:lnSpc>
                <a:spcPct val="80000"/>
              </a:lnSpc>
            </a:pPr>
            <a:r>
              <a:rPr lang="en-US" sz="2800">
                <a:latin typeface="Century Gothic" pitchFamily="34" charset="0"/>
              </a:rPr>
              <a:t>Examine results. Decide what is valuable to extract.</a:t>
            </a:r>
          </a:p>
          <a:p>
            <a:pPr>
              <a:lnSpc>
                <a:spcPct val="80000"/>
              </a:lnSpc>
            </a:pPr>
            <a:r>
              <a:rPr lang="en-US" sz="2800">
                <a:latin typeface="Century Gothic" pitchFamily="34" charset="0"/>
              </a:rPr>
              <a:t>Extract information.</a:t>
            </a:r>
          </a:p>
          <a:p>
            <a:pPr>
              <a:lnSpc>
                <a:spcPct val="90000"/>
              </a:lnSpc>
            </a:pPr>
            <a:r>
              <a:rPr lang="en-US" sz="2800">
                <a:latin typeface="Century Gothic" pitchFamily="34" charset="0"/>
              </a:rPr>
              <a:t>Assess information extracted. Decide to iterate, monitor developments or stop search. </a:t>
            </a:r>
          </a:p>
          <a:p>
            <a:pPr>
              <a:lnSpc>
                <a:spcPct val="90000"/>
              </a:lnSpc>
            </a:pPr>
            <a:r>
              <a:rPr lang="en-US" sz="2800">
                <a:latin typeface="Century Gothic" pitchFamily="34" charset="0"/>
              </a:rPr>
              <a:t>Synthesize by restructuring and repackaging the information into a new form that meets the defined problem</a:t>
            </a:r>
            <a:r>
              <a:rPr lang="en-US" sz="2400">
                <a:latin typeface="Century Gothic" pitchFamily="34" charset="0"/>
              </a:rPr>
              <a:t>.</a:t>
            </a:r>
          </a:p>
        </p:txBody>
      </p:sp>
    </p:spTree>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 calcmode="lin" valueType="num">
                                      <p:cBhvr additive="base">
                                        <p:cTn id="7" dur="500" fill="hold"/>
                                        <p:tgtEl>
                                          <p:spTgt spid="1536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536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5363">
                                            <p:txEl>
                                              <p:pRg st="1" end="1"/>
                                            </p:txEl>
                                          </p:spTgt>
                                        </p:tgtEl>
                                        <p:attrNameLst>
                                          <p:attrName>style.visibility</p:attrName>
                                        </p:attrNameLst>
                                      </p:cBhvr>
                                      <p:to>
                                        <p:strVal val="visible"/>
                                      </p:to>
                                    </p:set>
                                    <p:anim calcmode="lin" valueType="num">
                                      <p:cBhvr additive="base">
                                        <p:cTn id="13" dur="500" fill="hold"/>
                                        <p:tgtEl>
                                          <p:spTgt spid="1536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536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5363">
                                            <p:txEl>
                                              <p:pRg st="2" end="2"/>
                                            </p:txEl>
                                          </p:spTgt>
                                        </p:tgtEl>
                                        <p:attrNameLst>
                                          <p:attrName>style.visibility</p:attrName>
                                        </p:attrNameLst>
                                      </p:cBhvr>
                                      <p:to>
                                        <p:strVal val="visible"/>
                                      </p:to>
                                    </p:set>
                                    <p:anim calcmode="lin" valueType="num">
                                      <p:cBhvr additive="base">
                                        <p:cTn id="19" dur="500" fill="hold"/>
                                        <p:tgtEl>
                                          <p:spTgt spid="1536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536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5363">
                                            <p:txEl>
                                              <p:pRg st="3" end="3"/>
                                            </p:txEl>
                                          </p:spTgt>
                                        </p:tgtEl>
                                        <p:attrNameLst>
                                          <p:attrName>style.visibility</p:attrName>
                                        </p:attrNameLst>
                                      </p:cBhvr>
                                      <p:to>
                                        <p:strVal val="visible"/>
                                      </p:to>
                                    </p:set>
                                    <p:anim calcmode="lin" valueType="num">
                                      <p:cBhvr additive="base">
                                        <p:cTn id="25" dur="500" fill="hold"/>
                                        <p:tgtEl>
                                          <p:spTgt spid="1536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536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5363">
                                            <p:txEl>
                                              <p:pRg st="4" end="4"/>
                                            </p:txEl>
                                          </p:spTgt>
                                        </p:tgtEl>
                                        <p:attrNameLst>
                                          <p:attrName>style.visibility</p:attrName>
                                        </p:attrNameLst>
                                      </p:cBhvr>
                                      <p:to>
                                        <p:strVal val="visible"/>
                                      </p:to>
                                    </p:set>
                                    <p:anim calcmode="lin" valueType="num">
                                      <p:cBhvr additive="base">
                                        <p:cTn id="31" dur="500" fill="hold"/>
                                        <p:tgtEl>
                                          <p:spTgt spid="1536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536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5363">
                                            <p:txEl>
                                              <p:pRg st="5" end="5"/>
                                            </p:txEl>
                                          </p:spTgt>
                                        </p:tgtEl>
                                        <p:attrNameLst>
                                          <p:attrName>style.visibility</p:attrName>
                                        </p:attrNameLst>
                                      </p:cBhvr>
                                      <p:to>
                                        <p:strVal val="visible"/>
                                      </p:to>
                                    </p:set>
                                    <p:anim calcmode="lin" valueType="num">
                                      <p:cBhvr additive="base">
                                        <p:cTn id="37" dur="500" fill="hold"/>
                                        <p:tgtEl>
                                          <p:spTgt spid="1536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536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5363">
                                            <p:txEl>
                                              <p:pRg st="6" end="6"/>
                                            </p:txEl>
                                          </p:spTgt>
                                        </p:tgtEl>
                                        <p:attrNameLst>
                                          <p:attrName>style.visibility</p:attrName>
                                        </p:attrNameLst>
                                      </p:cBhvr>
                                      <p:to>
                                        <p:strVal val="visible"/>
                                      </p:to>
                                    </p:set>
                                    <p:anim calcmode="lin" valueType="num">
                                      <p:cBhvr additive="base">
                                        <p:cTn id="43" dur="500" fill="hold"/>
                                        <p:tgtEl>
                                          <p:spTgt spid="1536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536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15363">
                                            <p:txEl>
                                              <p:pRg st="7" end="7"/>
                                            </p:txEl>
                                          </p:spTgt>
                                        </p:tgtEl>
                                        <p:attrNameLst>
                                          <p:attrName>style.visibility</p:attrName>
                                        </p:attrNameLst>
                                      </p:cBhvr>
                                      <p:to>
                                        <p:strVal val="visible"/>
                                      </p:to>
                                    </p:set>
                                    <p:anim calcmode="lin" valueType="num">
                                      <p:cBhvr additive="base">
                                        <p:cTn id="49" dur="500" fill="hold"/>
                                        <p:tgtEl>
                                          <p:spTgt spid="15363">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1536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15363">
                                            <p:txEl>
                                              <p:pRg st="8" end="8"/>
                                            </p:txEl>
                                          </p:spTgt>
                                        </p:tgtEl>
                                        <p:attrNameLst>
                                          <p:attrName>style.visibility</p:attrName>
                                        </p:attrNameLst>
                                      </p:cBhvr>
                                      <p:to>
                                        <p:strVal val="visible"/>
                                      </p:to>
                                    </p:set>
                                    <p:anim calcmode="lin" valueType="num">
                                      <p:cBhvr additive="base">
                                        <p:cTn id="55" dur="500" fill="hold"/>
                                        <p:tgtEl>
                                          <p:spTgt spid="15363">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15363">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Footer Placeholder 3"/>
          <p:cNvSpPr>
            <a:spLocks noGrp="1"/>
          </p:cNvSpPr>
          <p:nvPr>
            <p:ph type="ftr" sz="quarter" idx="11"/>
          </p:nvPr>
        </p:nvSpPr>
        <p:spPr/>
        <p:txBody>
          <a:bodyPr/>
          <a:lstStyle/>
          <a:p>
            <a:r>
              <a:rPr lang="en-US"/>
              <a:t>UNESCO ICTLIP Module 3.  Lesson 2</a:t>
            </a:r>
          </a:p>
        </p:txBody>
      </p:sp>
      <p:sp>
        <p:nvSpPr>
          <p:cNvPr id="26" name="Slide Number Placeholder 4"/>
          <p:cNvSpPr>
            <a:spLocks noGrp="1"/>
          </p:cNvSpPr>
          <p:nvPr>
            <p:ph type="sldNum" sz="quarter" idx="12"/>
          </p:nvPr>
        </p:nvSpPr>
        <p:spPr/>
        <p:txBody>
          <a:bodyPr/>
          <a:lstStyle/>
          <a:p>
            <a:fld id="{DF729B43-E6E3-4462-A8A0-F85C04E84A5D}" type="slidenum">
              <a:rPr lang="en-US"/>
              <a:pPr/>
              <a:t>6</a:t>
            </a:fld>
            <a:endParaRPr lang="en-US"/>
          </a:p>
        </p:txBody>
      </p:sp>
      <p:sp>
        <p:nvSpPr>
          <p:cNvPr id="49154" name="Rectangle 2"/>
          <p:cNvSpPr>
            <a:spLocks noGrp="1" noChangeArrowheads="1"/>
          </p:cNvSpPr>
          <p:nvPr>
            <p:ph type="title"/>
          </p:nvPr>
        </p:nvSpPr>
        <p:spPr>
          <a:xfrm>
            <a:off x="457200" y="0"/>
            <a:ext cx="7772400" cy="838200"/>
          </a:xfrm>
        </p:spPr>
        <p:txBody>
          <a:bodyPr/>
          <a:lstStyle/>
          <a:p>
            <a:r>
              <a:rPr lang="en-US"/>
              <a:t>The Information Seeking Process</a:t>
            </a:r>
          </a:p>
        </p:txBody>
      </p:sp>
      <p:sp>
        <p:nvSpPr>
          <p:cNvPr id="49155" name="Rectangle 3"/>
          <p:cNvSpPr>
            <a:spLocks noChangeArrowheads="1"/>
          </p:cNvSpPr>
          <p:nvPr/>
        </p:nvSpPr>
        <p:spPr bwMode="auto">
          <a:xfrm>
            <a:off x="457200" y="914400"/>
            <a:ext cx="1905000" cy="1371600"/>
          </a:xfrm>
          <a:prstGeom prst="rect">
            <a:avLst/>
          </a:prstGeom>
          <a:solidFill>
            <a:schemeClr val="accent1"/>
          </a:solidFill>
          <a:ln w="9525">
            <a:solidFill>
              <a:schemeClr val="tx1"/>
            </a:solidFill>
            <a:miter lim="800000"/>
            <a:headEnd/>
            <a:tailEnd/>
          </a:ln>
          <a:effectLst/>
        </p:spPr>
        <p:txBody>
          <a:bodyPr wrap="none" anchor="ctr"/>
          <a:lstStyle/>
          <a:p>
            <a:pPr algn="ctr"/>
            <a:r>
              <a:rPr lang="en-US" b="1">
                <a:latin typeface="Century Gothic" pitchFamily="34" charset="0"/>
              </a:rPr>
              <a:t>Recognize </a:t>
            </a:r>
          </a:p>
          <a:p>
            <a:pPr algn="ctr"/>
            <a:r>
              <a:rPr lang="en-US" b="1">
                <a:latin typeface="Century Gothic" pitchFamily="34" charset="0"/>
              </a:rPr>
              <a:t>the   </a:t>
            </a:r>
          </a:p>
          <a:p>
            <a:pPr algn="ctr"/>
            <a:r>
              <a:rPr lang="en-US" b="1">
                <a:latin typeface="Century Gothic" pitchFamily="34" charset="0"/>
              </a:rPr>
              <a:t>problem</a:t>
            </a:r>
          </a:p>
        </p:txBody>
      </p:sp>
      <p:sp>
        <p:nvSpPr>
          <p:cNvPr id="49156" name="Rectangle 4"/>
          <p:cNvSpPr>
            <a:spLocks noChangeArrowheads="1"/>
          </p:cNvSpPr>
          <p:nvPr/>
        </p:nvSpPr>
        <p:spPr bwMode="auto">
          <a:xfrm>
            <a:off x="457200" y="4953000"/>
            <a:ext cx="2209800" cy="1295400"/>
          </a:xfrm>
          <a:prstGeom prst="rect">
            <a:avLst/>
          </a:prstGeom>
          <a:solidFill>
            <a:schemeClr val="accent1"/>
          </a:solidFill>
          <a:ln w="9525">
            <a:solidFill>
              <a:schemeClr val="tx1"/>
            </a:solidFill>
            <a:miter lim="800000"/>
            <a:headEnd/>
            <a:tailEnd/>
          </a:ln>
          <a:effectLst/>
        </p:spPr>
        <p:txBody>
          <a:bodyPr wrap="none" anchor="ctr"/>
          <a:lstStyle/>
          <a:p>
            <a:pPr algn="ctr"/>
            <a:r>
              <a:rPr lang="en-US" b="1">
                <a:latin typeface="Century Gothic" pitchFamily="34" charset="0"/>
              </a:rPr>
              <a:t>Choose an </a:t>
            </a:r>
          </a:p>
          <a:p>
            <a:pPr algn="ctr"/>
            <a:r>
              <a:rPr lang="en-US" b="1">
                <a:latin typeface="Century Gothic" pitchFamily="34" charset="0"/>
              </a:rPr>
              <a:t>information </a:t>
            </a:r>
          </a:p>
          <a:p>
            <a:pPr algn="ctr"/>
            <a:r>
              <a:rPr lang="en-US" b="1">
                <a:latin typeface="Century Gothic" pitchFamily="34" charset="0"/>
              </a:rPr>
              <a:t>resource</a:t>
            </a:r>
          </a:p>
        </p:txBody>
      </p:sp>
      <p:sp>
        <p:nvSpPr>
          <p:cNvPr id="49157" name="Rectangle 5"/>
          <p:cNvSpPr>
            <a:spLocks noChangeArrowheads="1"/>
          </p:cNvSpPr>
          <p:nvPr/>
        </p:nvSpPr>
        <p:spPr bwMode="auto">
          <a:xfrm>
            <a:off x="3581400" y="5181600"/>
            <a:ext cx="2362200" cy="1295400"/>
          </a:xfrm>
          <a:prstGeom prst="rect">
            <a:avLst/>
          </a:prstGeom>
          <a:solidFill>
            <a:schemeClr val="accent1"/>
          </a:solidFill>
          <a:ln w="9525">
            <a:solidFill>
              <a:schemeClr val="tx1"/>
            </a:solidFill>
            <a:miter lim="800000"/>
            <a:headEnd/>
            <a:tailEnd/>
          </a:ln>
          <a:effectLst/>
        </p:spPr>
        <p:txBody>
          <a:bodyPr wrap="none" anchor="ctr"/>
          <a:lstStyle/>
          <a:p>
            <a:pPr algn="ctr"/>
            <a:r>
              <a:rPr lang="en-US" b="1">
                <a:latin typeface="Century Gothic" pitchFamily="34" charset="0"/>
              </a:rPr>
              <a:t>Formulate/</a:t>
            </a:r>
          </a:p>
          <a:p>
            <a:pPr algn="ctr"/>
            <a:r>
              <a:rPr lang="en-US" b="1">
                <a:latin typeface="Century Gothic" pitchFamily="34" charset="0"/>
              </a:rPr>
              <a:t>query</a:t>
            </a:r>
          </a:p>
        </p:txBody>
      </p:sp>
      <p:sp>
        <p:nvSpPr>
          <p:cNvPr id="49158" name="Rectangle 6"/>
          <p:cNvSpPr>
            <a:spLocks noChangeArrowheads="1"/>
          </p:cNvSpPr>
          <p:nvPr/>
        </p:nvSpPr>
        <p:spPr bwMode="auto">
          <a:xfrm>
            <a:off x="6629400" y="4953000"/>
            <a:ext cx="2057400" cy="1295400"/>
          </a:xfrm>
          <a:prstGeom prst="rect">
            <a:avLst/>
          </a:prstGeom>
          <a:solidFill>
            <a:schemeClr val="accent1"/>
          </a:solidFill>
          <a:ln w="9525">
            <a:solidFill>
              <a:schemeClr val="tx1"/>
            </a:solidFill>
            <a:miter lim="800000"/>
            <a:headEnd/>
            <a:tailEnd/>
          </a:ln>
          <a:effectLst/>
        </p:spPr>
        <p:txBody>
          <a:bodyPr wrap="none" anchor="ctr"/>
          <a:lstStyle/>
          <a:p>
            <a:pPr algn="ctr"/>
            <a:r>
              <a:rPr lang="en-US" b="1">
                <a:latin typeface="Century Gothic" pitchFamily="34" charset="0"/>
              </a:rPr>
              <a:t>Execute </a:t>
            </a:r>
          </a:p>
          <a:p>
            <a:pPr algn="ctr"/>
            <a:r>
              <a:rPr lang="en-US" b="1">
                <a:latin typeface="Century Gothic" pitchFamily="34" charset="0"/>
              </a:rPr>
              <a:t>search</a:t>
            </a:r>
          </a:p>
        </p:txBody>
      </p:sp>
      <p:sp>
        <p:nvSpPr>
          <p:cNvPr id="49159" name="Rectangle 7"/>
          <p:cNvSpPr>
            <a:spLocks noChangeArrowheads="1"/>
          </p:cNvSpPr>
          <p:nvPr/>
        </p:nvSpPr>
        <p:spPr bwMode="auto">
          <a:xfrm>
            <a:off x="3048000" y="990600"/>
            <a:ext cx="3124200" cy="1981200"/>
          </a:xfrm>
          <a:prstGeom prst="rect">
            <a:avLst/>
          </a:prstGeom>
          <a:solidFill>
            <a:schemeClr val="accent1"/>
          </a:solidFill>
          <a:ln w="9525">
            <a:solidFill>
              <a:schemeClr val="tx1"/>
            </a:solidFill>
            <a:miter lim="800000"/>
            <a:headEnd/>
            <a:tailEnd/>
          </a:ln>
          <a:effectLst/>
        </p:spPr>
        <p:txBody>
          <a:bodyPr wrap="none" anchor="ctr"/>
          <a:lstStyle/>
          <a:p>
            <a:pPr algn="ctr"/>
            <a:r>
              <a:rPr lang="en-US" b="1">
                <a:latin typeface="Century Gothic" pitchFamily="34" charset="0"/>
              </a:rPr>
              <a:t>Assess Information. </a:t>
            </a:r>
          </a:p>
          <a:p>
            <a:pPr algn="ctr"/>
            <a:r>
              <a:rPr lang="en-US" b="1">
                <a:latin typeface="Century Gothic" pitchFamily="34" charset="0"/>
              </a:rPr>
              <a:t>Modify search, </a:t>
            </a:r>
          </a:p>
          <a:p>
            <a:pPr algn="ctr"/>
            <a:r>
              <a:rPr lang="en-US" b="1">
                <a:latin typeface="Century Gothic" pitchFamily="34" charset="0"/>
              </a:rPr>
              <a:t>monitor </a:t>
            </a:r>
          </a:p>
          <a:p>
            <a:pPr algn="ctr"/>
            <a:r>
              <a:rPr lang="en-US" b="1">
                <a:latin typeface="Century Gothic" pitchFamily="34" charset="0"/>
              </a:rPr>
              <a:t>developments </a:t>
            </a:r>
          </a:p>
          <a:p>
            <a:pPr algn="ctr"/>
            <a:r>
              <a:rPr lang="en-US" b="1">
                <a:latin typeface="Century Gothic" pitchFamily="34" charset="0"/>
              </a:rPr>
              <a:t>or stop</a:t>
            </a:r>
          </a:p>
        </p:txBody>
      </p:sp>
      <p:sp>
        <p:nvSpPr>
          <p:cNvPr id="49160" name="Rectangle 8"/>
          <p:cNvSpPr>
            <a:spLocks noChangeArrowheads="1"/>
          </p:cNvSpPr>
          <p:nvPr/>
        </p:nvSpPr>
        <p:spPr bwMode="auto">
          <a:xfrm>
            <a:off x="6629400" y="990600"/>
            <a:ext cx="1981200" cy="1066800"/>
          </a:xfrm>
          <a:prstGeom prst="rect">
            <a:avLst/>
          </a:prstGeom>
          <a:solidFill>
            <a:schemeClr val="accent1"/>
          </a:solidFill>
          <a:ln w="9525">
            <a:solidFill>
              <a:schemeClr val="tx1"/>
            </a:solidFill>
            <a:miter lim="800000"/>
            <a:headEnd/>
            <a:tailEnd/>
          </a:ln>
          <a:effectLst/>
        </p:spPr>
        <p:txBody>
          <a:bodyPr wrap="none" anchor="ctr"/>
          <a:lstStyle/>
          <a:p>
            <a:pPr algn="ctr"/>
            <a:r>
              <a:rPr lang="en-US" b="1">
                <a:latin typeface="Century Gothic" pitchFamily="34" charset="0"/>
              </a:rPr>
              <a:t>Extract </a:t>
            </a:r>
          </a:p>
          <a:p>
            <a:pPr algn="ctr"/>
            <a:r>
              <a:rPr lang="en-US" b="1">
                <a:latin typeface="Century Gothic" pitchFamily="34" charset="0"/>
              </a:rPr>
              <a:t>information</a:t>
            </a:r>
          </a:p>
        </p:txBody>
      </p:sp>
      <p:sp>
        <p:nvSpPr>
          <p:cNvPr id="49161" name="Rectangle 9"/>
          <p:cNvSpPr>
            <a:spLocks noChangeArrowheads="1"/>
          </p:cNvSpPr>
          <p:nvPr/>
        </p:nvSpPr>
        <p:spPr bwMode="auto">
          <a:xfrm>
            <a:off x="457200" y="3048000"/>
            <a:ext cx="2209800" cy="990600"/>
          </a:xfrm>
          <a:prstGeom prst="rect">
            <a:avLst/>
          </a:prstGeom>
          <a:solidFill>
            <a:schemeClr val="accent1"/>
          </a:solidFill>
          <a:ln w="9525">
            <a:solidFill>
              <a:schemeClr val="tx1"/>
            </a:solidFill>
            <a:miter lim="800000"/>
            <a:headEnd/>
            <a:tailEnd/>
          </a:ln>
          <a:effectLst/>
        </p:spPr>
        <p:txBody>
          <a:bodyPr wrap="none" anchor="ctr"/>
          <a:lstStyle/>
          <a:p>
            <a:pPr algn="ctr"/>
            <a:r>
              <a:rPr lang="en-US" b="1">
                <a:latin typeface="Century Gothic" pitchFamily="34" charset="0"/>
              </a:rPr>
              <a:t>Define </a:t>
            </a:r>
          </a:p>
          <a:p>
            <a:pPr algn="ctr"/>
            <a:r>
              <a:rPr lang="en-US" b="1">
                <a:latin typeface="Century Gothic" pitchFamily="34" charset="0"/>
              </a:rPr>
              <a:t>Problem</a:t>
            </a:r>
          </a:p>
        </p:txBody>
      </p:sp>
      <p:sp>
        <p:nvSpPr>
          <p:cNvPr id="49162" name="Rectangle 10"/>
          <p:cNvSpPr>
            <a:spLocks noChangeArrowheads="1"/>
          </p:cNvSpPr>
          <p:nvPr/>
        </p:nvSpPr>
        <p:spPr bwMode="auto">
          <a:xfrm>
            <a:off x="6629400" y="2895600"/>
            <a:ext cx="2057400" cy="1066800"/>
          </a:xfrm>
          <a:prstGeom prst="rect">
            <a:avLst/>
          </a:prstGeom>
          <a:solidFill>
            <a:schemeClr val="accent1"/>
          </a:solidFill>
          <a:ln w="9525">
            <a:solidFill>
              <a:schemeClr val="tx1"/>
            </a:solidFill>
            <a:miter lim="800000"/>
            <a:headEnd/>
            <a:tailEnd/>
          </a:ln>
          <a:effectLst/>
        </p:spPr>
        <p:txBody>
          <a:bodyPr wrap="none" anchor="ctr"/>
          <a:lstStyle/>
          <a:p>
            <a:pPr algn="ctr"/>
            <a:r>
              <a:rPr lang="en-US" b="1">
                <a:latin typeface="Century Gothic" pitchFamily="34" charset="0"/>
              </a:rPr>
              <a:t>Examine </a:t>
            </a:r>
          </a:p>
          <a:p>
            <a:pPr algn="ctr"/>
            <a:r>
              <a:rPr lang="en-US" b="1">
                <a:latin typeface="Century Gothic" pitchFamily="34" charset="0"/>
              </a:rPr>
              <a:t>Results</a:t>
            </a:r>
          </a:p>
        </p:txBody>
      </p:sp>
      <p:sp>
        <p:nvSpPr>
          <p:cNvPr id="49163" name="Line 11"/>
          <p:cNvSpPr>
            <a:spLocks noChangeShapeType="1"/>
          </p:cNvSpPr>
          <p:nvPr/>
        </p:nvSpPr>
        <p:spPr bwMode="auto">
          <a:xfrm>
            <a:off x="2667000" y="5943600"/>
            <a:ext cx="914400" cy="0"/>
          </a:xfrm>
          <a:prstGeom prst="line">
            <a:avLst/>
          </a:prstGeom>
          <a:noFill/>
          <a:ln w="57150">
            <a:solidFill>
              <a:schemeClr val="tx1"/>
            </a:solidFill>
            <a:miter lim="800000"/>
            <a:headEnd/>
            <a:tailEnd type="triangle" w="med" len="med"/>
          </a:ln>
          <a:effectLst/>
        </p:spPr>
        <p:txBody>
          <a:bodyPr wrap="none"/>
          <a:lstStyle/>
          <a:p>
            <a:endParaRPr lang="en-US"/>
          </a:p>
        </p:txBody>
      </p:sp>
      <p:sp>
        <p:nvSpPr>
          <p:cNvPr id="49164" name="Line 12"/>
          <p:cNvSpPr>
            <a:spLocks noChangeShapeType="1"/>
          </p:cNvSpPr>
          <p:nvPr/>
        </p:nvSpPr>
        <p:spPr bwMode="auto">
          <a:xfrm>
            <a:off x="5943600" y="5943600"/>
            <a:ext cx="685800" cy="0"/>
          </a:xfrm>
          <a:prstGeom prst="line">
            <a:avLst/>
          </a:prstGeom>
          <a:noFill/>
          <a:ln w="57150">
            <a:solidFill>
              <a:schemeClr val="tx1"/>
            </a:solidFill>
            <a:miter lim="800000"/>
            <a:headEnd/>
            <a:tailEnd type="triangle" w="med" len="med"/>
          </a:ln>
          <a:effectLst/>
        </p:spPr>
        <p:txBody>
          <a:bodyPr wrap="none"/>
          <a:lstStyle/>
          <a:p>
            <a:endParaRPr lang="en-US"/>
          </a:p>
        </p:txBody>
      </p:sp>
      <p:sp>
        <p:nvSpPr>
          <p:cNvPr id="49165" name="Line 13"/>
          <p:cNvSpPr>
            <a:spLocks noChangeShapeType="1"/>
          </p:cNvSpPr>
          <p:nvPr/>
        </p:nvSpPr>
        <p:spPr bwMode="auto">
          <a:xfrm>
            <a:off x="1524000" y="2133600"/>
            <a:ext cx="0" cy="914400"/>
          </a:xfrm>
          <a:prstGeom prst="line">
            <a:avLst/>
          </a:prstGeom>
          <a:noFill/>
          <a:ln w="57150">
            <a:solidFill>
              <a:schemeClr val="tx1"/>
            </a:solidFill>
            <a:miter lim="800000"/>
            <a:headEnd/>
            <a:tailEnd type="triangle" w="med" len="med"/>
          </a:ln>
          <a:effectLst/>
        </p:spPr>
        <p:txBody>
          <a:bodyPr wrap="none"/>
          <a:lstStyle/>
          <a:p>
            <a:endParaRPr lang="en-US"/>
          </a:p>
        </p:txBody>
      </p:sp>
      <p:sp>
        <p:nvSpPr>
          <p:cNvPr id="49166" name="Line 14"/>
          <p:cNvSpPr>
            <a:spLocks noChangeShapeType="1"/>
          </p:cNvSpPr>
          <p:nvPr/>
        </p:nvSpPr>
        <p:spPr bwMode="auto">
          <a:xfrm flipH="1">
            <a:off x="6172200" y="1371600"/>
            <a:ext cx="457200" cy="0"/>
          </a:xfrm>
          <a:prstGeom prst="line">
            <a:avLst/>
          </a:prstGeom>
          <a:noFill/>
          <a:ln w="57150">
            <a:solidFill>
              <a:schemeClr val="tx1"/>
            </a:solidFill>
            <a:miter lim="800000"/>
            <a:headEnd/>
            <a:tailEnd type="triangle" w="med" len="med"/>
          </a:ln>
          <a:effectLst/>
        </p:spPr>
        <p:txBody>
          <a:bodyPr wrap="none"/>
          <a:lstStyle/>
          <a:p>
            <a:endParaRPr lang="en-US"/>
          </a:p>
        </p:txBody>
      </p:sp>
      <p:sp>
        <p:nvSpPr>
          <p:cNvPr id="49167" name="Line 15"/>
          <p:cNvSpPr>
            <a:spLocks noChangeShapeType="1"/>
          </p:cNvSpPr>
          <p:nvPr/>
        </p:nvSpPr>
        <p:spPr bwMode="auto">
          <a:xfrm>
            <a:off x="1524000" y="4038600"/>
            <a:ext cx="0" cy="914400"/>
          </a:xfrm>
          <a:prstGeom prst="line">
            <a:avLst/>
          </a:prstGeom>
          <a:noFill/>
          <a:ln w="57150">
            <a:solidFill>
              <a:schemeClr val="tx1"/>
            </a:solidFill>
            <a:miter lim="800000"/>
            <a:headEnd/>
            <a:tailEnd type="triangle" w="med" len="med"/>
          </a:ln>
          <a:effectLst/>
        </p:spPr>
        <p:txBody>
          <a:bodyPr wrap="none"/>
          <a:lstStyle/>
          <a:p>
            <a:endParaRPr lang="en-US"/>
          </a:p>
        </p:txBody>
      </p:sp>
      <p:sp>
        <p:nvSpPr>
          <p:cNvPr id="49168" name="Line 16"/>
          <p:cNvSpPr>
            <a:spLocks noChangeShapeType="1"/>
          </p:cNvSpPr>
          <p:nvPr/>
        </p:nvSpPr>
        <p:spPr bwMode="auto">
          <a:xfrm flipV="1">
            <a:off x="7543800" y="3962400"/>
            <a:ext cx="0" cy="990600"/>
          </a:xfrm>
          <a:prstGeom prst="line">
            <a:avLst/>
          </a:prstGeom>
          <a:noFill/>
          <a:ln w="57150">
            <a:solidFill>
              <a:schemeClr val="tx1"/>
            </a:solidFill>
            <a:miter lim="800000"/>
            <a:headEnd/>
            <a:tailEnd type="triangle" w="med" len="med"/>
          </a:ln>
          <a:effectLst/>
        </p:spPr>
        <p:txBody>
          <a:bodyPr wrap="none"/>
          <a:lstStyle/>
          <a:p>
            <a:endParaRPr lang="en-US"/>
          </a:p>
        </p:txBody>
      </p:sp>
      <p:sp>
        <p:nvSpPr>
          <p:cNvPr id="49169" name="Line 17"/>
          <p:cNvSpPr>
            <a:spLocks noChangeShapeType="1"/>
          </p:cNvSpPr>
          <p:nvPr/>
        </p:nvSpPr>
        <p:spPr bwMode="auto">
          <a:xfrm flipV="1">
            <a:off x="7467600" y="2057400"/>
            <a:ext cx="0" cy="838200"/>
          </a:xfrm>
          <a:prstGeom prst="line">
            <a:avLst/>
          </a:prstGeom>
          <a:noFill/>
          <a:ln w="57150">
            <a:solidFill>
              <a:schemeClr val="tx1"/>
            </a:solidFill>
            <a:miter lim="800000"/>
            <a:headEnd/>
            <a:tailEnd type="triangle" w="med" len="med"/>
          </a:ln>
          <a:effectLst/>
        </p:spPr>
        <p:txBody>
          <a:bodyPr wrap="none"/>
          <a:lstStyle/>
          <a:p>
            <a:endParaRPr lang="en-US"/>
          </a:p>
        </p:txBody>
      </p:sp>
      <p:grpSp>
        <p:nvGrpSpPr>
          <p:cNvPr id="49180" name="Group 28"/>
          <p:cNvGrpSpPr>
            <a:grpSpLocks/>
          </p:cNvGrpSpPr>
          <p:nvPr/>
        </p:nvGrpSpPr>
        <p:grpSpPr bwMode="auto">
          <a:xfrm>
            <a:off x="2667000" y="2971800"/>
            <a:ext cx="609600" cy="2209800"/>
            <a:chOff x="1680" y="1872"/>
            <a:chExt cx="384" cy="1392"/>
          </a:xfrm>
        </p:grpSpPr>
        <p:sp>
          <p:nvSpPr>
            <p:cNvPr id="49172" name="Line 20"/>
            <p:cNvSpPr>
              <a:spLocks noChangeShapeType="1"/>
            </p:cNvSpPr>
            <p:nvPr/>
          </p:nvSpPr>
          <p:spPr bwMode="auto">
            <a:xfrm>
              <a:off x="2064" y="1872"/>
              <a:ext cx="0" cy="1392"/>
            </a:xfrm>
            <a:prstGeom prst="line">
              <a:avLst/>
            </a:prstGeom>
            <a:noFill/>
            <a:ln w="57150">
              <a:solidFill>
                <a:schemeClr val="tx1"/>
              </a:solidFill>
              <a:miter lim="800000"/>
              <a:headEnd/>
              <a:tailEnd/>
            </a:ln>
            <a:effectLst/>
          </p:spPr>
          <p:txBody>
            <a:bodyPr wrap="none"/>
            <a:lstStyle/>
            <a:p>
              <a:endParaRPr lang="en-US"/>
            </a:p>
          </p:txBody>
        </p:sp>
        <p:sp>
          <p:nvSpPr>
            <p:cNvPr id="49174" name="Line 22"/>
            <p:cNvSpPr>
              <a:spLocks noChangeShapeType="1"/>
            </p:cNvSpPr>
            <p:nvPr/>
          </p:nvSpPr>
          <p:spPr bwMode="auto">
            <a:xfrm flipH="1">
              <a:off x="1680" y="3264"/>
              <a:ext cx="384" cy="0"/>
            </a:xfrm>
            <a:prstGeom prst="line">
              <a:avLst/>
            </a:prstGeom>
            <a:noFill/>
            <a:ln w="57150">
              <a:solidFill>
                <a:schemeClr val="tx1"/>
              </a:solidFill>
              <a:miter lim="800000"/>
              <a:headEnd/>
              <a:tailEnd type="triangle" w="med" len="med"/>
            </a:ln>
            <a:effectLst/>
          </p:spPr>
          <p:txBody>
            <a:bodyPr wrap="none"/>
            <a:lstStyle/>
            <a:p>
              <a:endParaRPr lang="en-US"/>
            </a:p>
          </p:txBody>
        </p:sp>
      </p:grpSp>
      <p:grpSp>
        <p:nvGrpSpPr>
          <p:cNvPr id="49179" name="Group 27"/>
          <p:cNvGrpSpPr>
            <a:grpSpLocks/>
          </p:cNvGrpSpPr>
          <p:nvPr/>
        </p:nvGrpSpPr>
        <p:grpSpPr bwMode="auto">
          <a:xfrm>
            <a:off x="2438400" y="2590800"/>
            <a:ext cx="609600" cy="457200"/>
            <a:chOff x="1536" y="1632"/>
            <a:chExt cx="384" cy="288"/>
          </a:xfrm>
        </p:grpSpPr>
        <p:sp>
          <p:nvSpPr>
            <p:cNvPr id="49176" name="Line 24"/>
            <p:cNvSpPr>
              <a:spLocks noChangeShapeType="1"/>
            </p:cNvSpPr>
            <p:nvPr/>
          </p:nvSpPr>
          <p:spPr bwMode="auto">
            <a:xfrm flipH="1">
              <a:off x="1536" y="1632"/>
              <a:ext cx="384" cy="0"/>
            </a:xfrm>
            <a:prstGeom prst="line">
              <a:avLst/>
            </a:prstGeom>
            <a:noFill/>
            <a:ln w="57150">
              <a:solidFill>
                <a:schemeClr val="tx1"/>
              </a:solidFill>
              <a:miter lim="800000"/>
              <a:headEnd/>
              <a:tailEnd/>
            </a:ln>
            <a:effectLst/>
          </p:spPr>
          <p:txBody>
            <a:bodyPr wrap="none"/>
            <a:lstStyle/>
            <a:p>
              <a:endParaRPr lang="en-US"/>
            </a:p>
          </p:txBody>
        </p:sp>
        <p:sp>
          <p:nvSpPr>
            <p:cNvPr id="49177" name="Line 25"/>
            <p:cNvSpPr>
              <a:spLocks noChangeShapeType="1"/>
            </p:cNvSpPr>
            <p:nvPr/>
          </p:nvSpPr>
          <p:spPr bwMode="auto">
            <a:xfrm>
              <a:off x="1536" y="1632"/>
              <a:ext cx="0" cy="288"/>
            </a:xfrm>
            <a:prstGeom prst="line">
              <a:avLst/>
            </a:prstGeom>
            <a:noFill/>
            <a:ln w="57150">
              <a:solidFill>
                <a:schemeClr val="tx1"/>
              </a:solidFill>
              <a:miter lim="800000"/>
              <a:headEnd/>
              <a:tailEnd type="triangle" w="med" len="med"/>
            </a:ln>
            <a:effectLst/>
          </p:spPr>
          <p:txBody>
            <a:bodyPr wrap="none"/>
            <a:lstStyle/>
            <a:p>
              <a:endParaRPr lang="en-US"/>
            </a:p>
          </p:txBody>
        </p:sp>
      </p:grpSp>
      <p:sp>
        <p:nvSpPr>
          <p:cNvPr id="49178" name="Line 26"/>
          <p:cNvSpPr>
            <a:spLocks noChangeShapeType="1"/>
          </p:cNvSpPr>
          <p:nvPr/>
        </p:nvSpPr>
        <p:spPr bwMode="auto">
          <a:xfrm>
            <a:off x="4648200" y="2971800"/>
            <a:ext cx="0" cy="2209800"/>
          </a:xfrm>
          <a:prstGeom prst="line">
            <a:avLst/>
          </a:prstGeom>
          <a:noFill/>
          <a:ln w="57150">
            <a:solidFill>
              <a:schemeClr val="tx1"/>
            </a:solidFill>
            <a:miter lim="800000"/>
            <a:headEnd/>
            <a:tailEnd type="triangle" w="med" len="med"/>
          </a:ln>
          <a:effectLst/>
        </p:spPr>
        <p:txBody>
          <a:bodyPr wrap="none"/>
          <a:lstStyle/>
          <a:p>
            <a:endParaRPr lang="en-US"/>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9155"/>
                                        </p:tgtEl>
                                        <p:attrNameLst>
                                          <p:attrName>style.visibility</p:attrName>
                                        </p:attrNameLst>
                                      </p:cBhvr>
                                      <p:to>
                                        <p:strVal val="visible"/>
                                      </p:to>
                                    </p:set>
                                    <p:animEffect transition="in" filter="dissolve">
                                      <p:cBhvr>
                                        <p:cTn id="7" dur="500"/>
                                        <p:tgtEl>
                                          <p:spTgt spid="49155"/>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49165"/>
                                        </p:tgtEl>
                                        <p:attrNameLst>
                                          <p:attrName>style.visibility</p:attrName>
                                        </p:attrNameLst>
                                      </p:cBhvr>
                                      <p:to>
                                        <p:strVal val="visible"/>
                                      </p:to>
                                    </p:set>
                                    <p:animEffect transition="in" filter="dissolve">
                                      <p:cBhvr>
                                        <p:cTn id="11" dur="500"/>
                                        <p:tgtEl>
                                          <p:spTgt spid="49165"/>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49161"/>
                                        </p:tgtEl>
                                        <p:attrNameLst>
                                          <p:attrName>style.visibility</p:attrName>
                                        </p:attrNameLst>
                                      </p:cBhvr>
                                      <p:to>
                                        <p:strVal val="visible"/>
                                      </p:to>
                                    </p:set>
                                    <p:animEffect transition="in" filter="dissolve">
                                      <p:cBhvr>
                                        <p:cTn id="15" dur="500"/>
                                        <p:tgtEl>
                                          <p:spTgt spid="49161"/>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49167"/>
                                        </p:tgtEl>
                                        <p:attrNameLst>
                                          <p:attrName>style.visibility</p:attrName>
                                        </p:attrNameLst>
                                      </p:cBhvr>
                                      <p:to>
                                        <p:strVal val="visible"/>
                                      </p:to>
                                    </p:set>
                                    <p:animEffect transition="in" filter="dissolve">
                                      <p:cBhvr>
                                        <p:cTn id="19" dur="500"/>
                                        <p:tgtEl>
                                          <p:spTgt spid="49167"/>
                                        </p:tgtEl>
                                      </p:cBhvr>
                                    </p:animEffect>
                                  </p:childTnLst>
                                </p:cTn>
                              </p:par>
                            </p:childTnLst>
                          </p:cTn>
                        </p:par>
                        <p:par>
                          <p:cTn id="20" fill="hold">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49156"/>
                                        </p:tgtEl>
                                        <p:attrNameLst>
                                          <p:attrName>style.visibility</p:attrName>
                                        </p:attrNameLst>
                                      </p:cBhvr>
                                      <p:to>
                                        <p:strVal val="visible"/>
                                      </p:to>
                                    </p:set>
                                    <p:animEffect transition="in" filter="dissolve">
                                      <p:cBhvr>
                                        <p:cTn id="23" dur="500"/>
                                        <p:tgtEl>
                                          <p:spTgt spid="49156"/>
                                        </p:tgtEl>
                                      </p:cBhvr>
                                    </p:animEffect>
                                  </p:childTnLst>
                                </p:cTn>
                              </p:par>
                            </p:childTnLst>
                          </p:cTn>
                        </p:par>
                        <p:par>
                          <p:cTn id="24" fill="hold">
                            <p:stCondLst>
                              <p:cond delay="2500"/>
                            </p:stCondLst>
                            <p:childTnLst>
                              <p:par>
                                <p:cTn id="25" presetID="9" presetClass="entr" presetSubtype="0" fill="hold" grpId="0" nodeType="afterEffect">
                                  <p:stCondLst>
                                    <p:cond delay="0"/>
                                  </p:stCondLst>
                                  <p:childTnLst>
                                    <p:set>
                                      <p:cBhvr>
                                        <p:cTn id="26" dur="1" fill="hold">
                                          <p:stCondLst>
                                            <p:cond delay="0"/>
                                          </p:stCondLst>
                                        </p:cTn>
                                        <p:tgtEl>
                                          <p:spTgt spid="49163"/>
                                        </p:tgtEl>
                                        <p:attrNameLst>
                                          <p:attrName>style.visibility</p:attrName>
                                        </p:attrNameLst>
                                      </p:cBhvr>
                                      <p:to>
                                        <p:strVal val="visible"/>
                                      </p:to>
                                    </p:set>
                                    <p:animEffect transition="in" filter="dissolve">
                                      <p:cBhvr>
                                        <p:cTn id="27" dur="500"/>
                                        <p:tgtEl>
                                          <p:spTgt spid="49163"/>
                                        </p:tgtEl>
                                      </p:cBhvr>
                                    </p:animEffect>
                                  </p:childTnLst>
                                </p:cTn>
                              </p:par>
                            </p:childTnLst>
                          </p:cTn>
                        </p:par>
                        <p:par>
                          <p:cTn id="28" fill="hold">
                            <p:stCondLst>
                              <p:cond delay="3000"/>
                            </p:stCondLst>
                            <p:childTnLst>
                              <p:par>
                                <p:cTn id="29" presetID="9" presetClass="entr" presetSubtype="0" fill="hold" grpId="0" nodeType="afterEffect">
                                  <p:stCondLst>
                                    <p:cond delay="0"/>
                                  </p:stCondLst>
                                  <p:childTnLst>
                                    <p:set>
                                      <p:cBhvr>
                                        <p:cTn id="30" dur="1" fill="hold">
                                          <p:stCondLst>
                                            <p:cond delay="0"/>
                                          </p:stCondLst>
                                        </p:cTn>
                                        <p:tgtEl>
                                          <p:spTgt spid="49157"/>
                                        </p:tgtEl>
                                        <p:attrNameLst>
                                          <p:attrName>style.visibility</p:attrName>
                                        </p:attrNameLst>
                                      </p:cBhvr>
                                      <p:to>
                                        <p:strVal val="visible"/>
                                      </p:to>
                                    </p:set>
                                    <p:animEffect transition="in" filter="dissolve">
                                      <p:cBhvr>
                                        <p:cTn id="31" dur="500"/>
                                        <p:tgtEl>
                                          <p:spTgt spid="49157"/>
                                        </p:tgtEl>
                                      </p:cBhvr>
                                    </p:animEffect>
                                  </p:childTnLst>
                                </p:cTn>
                              </p:par>
                            </p:childTnLst>
                          </p:cTn>
                        </p:par>
                        <p:par>
                          <p:cTn id="32" fill="hold">
                            <p:stCondLst>
                              <p:cond delay="3500"/>
                            </p:stCondLst>
                            <p:childTnLst>
                              <p:par>
                                <p:cTn id="33" presetID="9" presetClass="entr" presetSubtype="0" fill="hold" grpId="0" nodeType="afterEffect">
                                  <p:stCondLst>
                                    <p:cond delay="0"/>
                                  </p:stCondLst>
                                  <p:childTnLst>
                                    <p:set>
                                      <p:cBhvr>
                                        <p:cTn id="34" dur="1" fill="hold">
                                          <p:stCondLst>
                                            <p:cond delay="0"/>
                                          </p:stCondLst>
                                        </p:cTn>
                                        <p:tgtEl>
                                          <p:spTgt spid="49164"/>
                                        </p:tgtEl>
                                        <p:attrNameLst>
                                          <p:attrName>style.visibility</p:attrName>
                                        </p:attrNameLst>
                                      </p:cBhvr>
                                      <p:to>
                                        <p:strVal val="visible"/>
                                      </p:to>
                                    </p:set>
                                    <p:animEffect transition="in" filter="dissolve">
                                      <p:cBhvr>
                                        <p:cTn id="35" dur="500"/>
                                        <p:tgtEl>
                                          <p:spTgt spid="49164"/>
                                        </p:tgtEl>
                                      </p:cBhvr>
                                    </p:animEffect>
                                  </p:childTnLst>
                                </p:cTn>
                              </p:par>
                            </p:childTnLst>
                          </p:cTn>
                        </p:par>
                        <p:par>
                          <p:cTn id="36" fill="hold">
                            <p:stCondLst>
                              <p:cond delay="4000"/>
                            </p:stCondLst>
                            <p:childTnLst>
                              <p:par>
                                <p:cTn id="37" presetID="9" presetClass="entr" presetSubtype="0" fill="hold" grpId="0" nodeType="afterEffect">
                                  <p:stCondLst>
                                    <p:cond delay="0"/>
                                  </p:stCondLst>
                                  <p:childTnLst>
                                    <p:set>
                                      <p:cBhvr>
                                        <p:cTn id="38" dur="1" fill="hold">
                                          <p:stCondLst>
                                            <p:cond delay="0"/>
                                          </p:stCondLst>
                                        </p:cTn>
                                        <p:tgtEl>
                                          <p:spTgt spid="49158"/>
                                        </p:tgtEl>
                                        <p:attrNameLst>
                                          <p:attrName>style.visibility</p:attrName>
                                        </p:attrNameLst>
                                      </p:cBhvr>
                                      <p:to>
                                        <p:strVal val="visible"/>
                                      </p:to>
                                    </p:set>
                                    <p:animEffect transition="in" filter="dissolve">
                                      <p:cBhvr>
                                        <p:cTn id="39" dur="500"/>
                                        <p:tgtEl>
                                          <p:spTgt spid="49158"/>
                                        </p:tgtEl>
                                      </p:cBhvr>
                                    </p:animEffect>
                                  </p:childTnLst>
                                </p:cTn>
                              </p:par>
                            </p:childTnLst>
                          </p:cTn>
                        </p:par>
                        <p:par>
                          <p:cTn id="40" fill="hold">
                            <p:stCondLst>
                              <p:cond delay="4500"/>
                            </p:stCondLst>
                            <p:childTnLst>
                              <p:par>
                                <p:cTn id="41" presetID="9" presetClass="entr" presetSubtype="0" fill="hold" grpId="0" nodeType="afterEffect">
                                  <p:stCondLst>
                                    <p:cond delay="0"/>
                                  </p:stCondLst>
                                  <p:childTnLst>
                                    <p:set>
                                      <p:cBhvr>
                                        <p:cTn id="42" dur="1" fill="hold">
                                          <p:stCondLst>
                                            <p:cond delay="0"/>
                                          </p:stCondLst>
                                        </p:cTn>
                                        <p:tgtEl>
                                          <p:spTgt spid="49168"/>
                                        </p:tgtEl>
                                        <p:attrNameLst>
                                          <p:attrName>style.visibility</p:attrName>
                                        </p:attrNameLst>
                                      </p:cBhvr>
                                      <p:to>
                                        <p:strVal val="visible"/>
                                      </p:to>
                                    </p:set>
                                    <p:animEffect transition="in" filter="dissolve">
                                      <p:cBhvr>
                                        <p:cTn id="43" dur="500"/>
                                        <p:tgtEl>
                                          <p:spTgt spid="49168"/>
                                        </p:tgtEl>
                                      </p:cBhvr>
                                    </p:animEffect>
                                  </p:childTnLst>
                                </p:cTn>
                              </p:par>
                            </p:childTnLst>
                          </p:cTn>
                        </p:par>
                        <p:par>
                          <p:cTn id="44" fill="hold">
                            <p:stCondLst>
                              <p:cond delay="5000"/>
                            </p:stCondLst>
                            <p:childTnLst>
                              <p:par>
                                <p:cTn id="45" presetID="9" presetClass="entr" presetSubtype="0" fill="hold" grpId="0" nodeType="afterEffect">
                                  <p:stCondLst>
                                    <p:cond delay="0"/>
                                  </p:stCondLst>
                                  <p:childTnLst>
                                    <p:set>
                                      <p:cBhvr>
                                        <p:cTn id="46" dur="1" fill="hold">
                                          <p:stCondLst>
                                            <p:cond delay="0"/>
                                          </p:stCondLst>
                                        </p:cTn>
                                        <p:tgtEl>
                                          <p:spTgt spid="49162"/>
                                        </p:tgtEl>
                                        <p:attrNameLst>
                                          <p:attrName>style.visibility</p:attrName>
                                        </p:attrNameLst>
                                      </p:cBhvr>
                                      <p:to>
                                        <p:strVal val="visible"/>
                                      </p:to>
                                    </p:set>
                                    <p:animEffect transition="in" filter="dissolve">
                                      <p:cBhvr>
                                        <p:cTn id="47" dur="500"/>
                                        <p:tgtEl>
                                          <p:spTgt spid="49162"/>
                                        </p:tgtEl>
                                      </p:cBhvr>
                                    </p:animEffect>
                                  </p:childTnLst>
                                </p:cTn>
                              </p:par>
                            </p:childTnLst>
                          </p:cTn>
                        </p:par>
                        <p:par>
                          <p:cTn id="48" fill="hold">
                            <p:stCondLst>
                              <p:cond delay="5500"/>
                            </p:stCondLst>
                            <p:childTnLst>
                              <p:par>
                                <p:cTn id="49" presetID="9" presetClass="entr" presetSubtype="0" fill="hold" grpId="0" nodeType="afterEffect">
                                  <p:stCondLst>
                                    <p:cond delay="0"/>
                                  </p:stCondLst>
                                  <p:childTnLst>
                                    <p:set>
                                      <p:cBhvr>
                                        <p:cTn id="50" dur="1" fill="hold">
                                          <p:stCondLst>
                                            <p:cond delay="0"/>
                                          </p:stCondLst>
                                        </p:cTn>
                                        <p:tgtEl>
                                          <p:spTgt spid="49169"/>
                                        </p:tgtEl>
                                        <p:attrNameLst>
                                          <p:attrName>style.visibility</p:attrName>
                                        </p:attrNameLst>
                                      </p:cBhvr>
                                      <p:to>
                                        <p:strVal val="visible"/>
                                      </p:to>
                                    </p:set>
                                    <p:animEffect transition="in" filter="dissolve">
                                      <p:cBhvr>
                                        <p:cTn id="51" dur="500"/>
                                        <p:tgtEl>
                                          <p:spTgt spid="49169"/>
                                        </p:tgtEl>
                                      </p:cBhvr>
                                    </p:animEffect>
                                  </p:childTnLst>
                                </p:cTn>
                              </p:par>
                            </p:childTnLst>
                          </p:cTn>
                        </p:par>
                        <p:par>
                          <p:cTn id="52" fill="hold">
                            <p:stCondLst>
                              <p:cond delay="6000"/>
                            </p:stCondLst>
                            <p:childTnLst>
                              <p:par>
                                <p:cTn id="53" presetID="9" presetClass="entr" presetSubtype="0" fill="hold" grpId="0" nodeType="afterEffect">
                                  <p:stCondLst>
                                    <p:cond delay="0"/>
                                  </p:stCondLst>
                                  <p:childTnLst>
                                    <p:set>
                                      <p:cBhvr>
                                        <p:cTn id="54" dur="1" fill="hold">
                                          <p:stCondLst>
                                            <p:cond delay="0"/>
                                          </p:stCondLst>
                                        </p:cTn>
                                        <p:tgtEl>
                                          <p:spTgt spid="49160"/>
                                        </p:tgtEl>
                                        <p:attrNameLst>
                                          <p:attrName>style.visibility</p:attrName>
                                        </p:attrNameLst>
                                      </p:cBhvr>
                                      <p:to>
                                        <p:strVal val="visible"/>
                                      </p:to>
                                    </p:set>
                                    <p:animEffect transition="in" filter="dissolve">
                                      <p:cBhvr>
                                        <p:cTn id="55" dur="500"/>
                                        <p:tgtEl>
                                          <p:spTgt spid="49160"/>
                                        </p:tgtEl>
                                      </p:cBhvr>
                                    </p:animEffect>
                                  </p:childTnLst>
                                </p:cTn>
                              </p:par>
                            </p:childTnLst>
                          </p:cTn>
                        </p:par>
                        <p:par>
                          <p:cTn id="56" fill="hold">
                            <p:stCondLst>
                              <p:cond delay="6500"/>
                            </p:stCondLst>
                            <p:childTnLst>
                              <p:par>
                                <p:cTn id="57" presetID="9" presetClass="entr" presetSubtype="0" fill="hold" grpId="0" nodeType="afterEffect">
                                  <p:stCondLst>
                                    <p:cond delay="0"/>
                                  </p:stCondLst>
                                  <p:childTnLst>
                                    <p:set>
                                      <p:cBhvr>
                                        <p:cTn id="58" dur="1" fill="hold">
                                          <p:stCondLst>
                                            <p:cond delay="0"/>
                                          </p:stCondLst>
                                        </p:cTn>
                                        <p:tgtEl>
                                          <p:spTgt spid="49166"/>
                                        </p:tgtEl>
                                        <p:attrNameLst>
                                          <p:attrName>style.visibility</p:attrName>
                                        </p:attrNameLst>
                                      </p:cBhvr>
                                      <p:to>
                                        <p:strVal val="visible"/>
                                      </p:to>
                                    </p:set>
                                    <p:animEffect transition="in" filter="dissolve">
                                      <p:cBhvr>
                                        <p:cTn id="59" dur="500"/>
                                        <p:tgtEl>
                                          <p:spTgt spid="49166"/>
                                        </p:tgtEl>
                                      </p:cBhvr>
                                    </p:animEffect>
                                  </p:childTnLst>
                                </p:cTn>
                              </p:par>
                            </p:childTnLst>
                          </p:cTn>
                        </p:par>
                        <p:par>
                          <p:cTn id="60" fill="hold">
                            <p:stCondLst>
                              <p:cond delay="7000"/>
                            </p:stCondLst>
                            <p:childTnLst>
                              <p:par>
                                <p:cTn id="61" presetID="9" presetClass="entr" presetSubtype="0" fill="hold" grpId="0" nodeType="afterEffect">
                                  <p:stCondLst>
                                    <p:cond delay="0"/>
                                  </p:stCondLst>
                                  <p:childTnLst>
                                    <p:set>
                                      <p:cBhvr>
                                        <p:cTn id="62" dur="1" fill="hold">
                                          <p:stCondLst>
                                            <p:cond delay="0"/>
                                          </p:stCondLst>
                                        </p:cTn>
                                        <p:tgtEl>
                                          <p:spTgt spid="49159"/>
                                        </p:tgtEl>
                                        <p:attrNameLst>
                                          <p:attrName>style.visibility</p:attrName>
                                        </p:attrNameLst>
                                      </p:cBhvr>
                                      <p:to>
                                        <p:strVal val="visible"/>
                                      </p:to>
                                    </p:set>
                                    <p:animEffect transition="in" filter="dissolve">
                                      <p:cBhvr>
                                        <p:cTn id="63" dur="500"/>
                                        <p:tgtEl>
                                          <p:spTgt spid="49159"/>
                                        </p:tgtEl>
                                      </p:cBhvr>
                                    </p:animEffect>
                                  </p:childTnLst>
                                </p:cTn>
                              </p:par>
                            </p:childTnLst>
                          </p:cTn>
                        </p:par>
                        <p:par>
                          <p:cTn id="64" fill="hold">
                            <p:stCondLst>
                              <p:cond delay="7500"/>
                            </p:stCondLst>
                            <p:childTnLst>
                              <p:par>
                                <p:cTn id="65" presetID="9" presetClass="entr" presetSubtype="0" fill="hold" nodeType="afterEffect">
                                  <p:stCondLst>
                                    <p:cond delay="0"/>
                                  </p:stCondLst>
                                  <p:childTnLst>
                                    <p:set>
                                      <p:cBhvr>
                                        <p:cTn id="66" dur="1" fill="hold">
                                          <p:stCondLst>
                                            <p:cond delay="0"/>
                                          </p:stCondLst>
                                        </p:cTn>
                                        <p:tgtEl>
                                          <p:spTgt spid="49179"/>
                                        </p:tgtEl>
                                        <p:attrNameLst>
                                          <p:attrName>style.visibility</p:attrName>
                                        </p:attrNameLst>
                                      </p:cBhvr>
                                      <p:to>
                                        <p:strVal val="visible"/>
                                      </p:to>
                                    </p:set>
                                    <p:animEffect transition="in" filter="dissolve">
                                      <p:cBhvr>
                                        <p:cTn id="67" dur="500"/>
                                        <p:tgtEl>
                                          <p:spTgt spid="49179"/>
                                        </p:tgtEl>
                                      </p:cBhvr>
                                    </p:animEffect>
                                  </p:childTnLst>
                                </p:cTn>
                              </p:par>
                            </p:childTnLst>
                          </p:cTn>
                        </p:par>
                        <p:par>
                          <p:cTn id="68" fill="hold">
                            <p:stCondLst>
                              <p:cond delay="8000"/>
                            </p:stCondLst>
                            <p:childTnLst>
                              <p:par>
                                <p:cTn id="69" presetID="9" presetClass="entr" presetSubtype="0" fill="hold" nodeType="afterEffect">
                                  <p:stCondLst>
                                    <p:cond delay="0"/>
                                  </p:stCondLst>
                                  <p:childTnLst>
                                    <p:set>
                                      <p:cBhvr>
                                        <p:cTn id="70" dur="1" fill="hold">
                                          <p:stCondLst>
                                            <p:cond delay="0"/>
                                          </p:stCondLst>
                                        </p:cTn>
                                        <p:tgtEl>
                                          <p:spTgt spid="49180"/>
                                        </p:tgtEl>
                                        <p:attrNameLst>
                                          <p:attrName>style.visibility</p:attrName>
                                        </p:attrNameLst>
                                      </p:cBhvr>
                                      <p:to>
                                        <p:strVal val="visible"/>
                                      </p:to>
                                    </p:set>
                                    <p:animEffect transition="in" filter="dissolve">
                                      <p:cBhvr>
                                        <p:cTn id="71" dur="500"/>
                                        <p:tgtEl>
                                          <p:spTgt spid="49180"/>
                                        </p:tgtEl>
                                      </p:cBhvr>
                                    </p:animEffect>
                                  </p:childTnLst>
                                </p:cTn>
                              </p:par>
                            </p:childTnLst>
                          </p:cTn>
                        </p:par>
                        <p:par>
                          <p:cTn id="72" fill="hold">
                            <p:stCondLst>
                              <p:cond delay="8500"/>
                            </p:stCondLst>
                            <p:childTnLst>
                              <p:par>
                                <p:cTn id="73" presetID="9" presetClass="entr" presetSubtype="0" fill="hold" grpId="0" nodeType="afterEffect">
                                  <p:stCondLst>
                                    <p:cond delay="0"/>
                                  </p:stCondLst>
                                  <p:childTnLst>
                                    <p:set>
                                      <p:cBhvr>
                                        <p:cTn id="74" dur="1" fill="hold">
                                          <p:stCondLst>
                                            <p:cond delay="0"/>
                                          </p:stCondLst>
                                        </p:cTn>
                                        <p:tgtEl>
                                          <p:spTgt spid="49178"/>
                                        </p:tgtEl>
                                        <p:attrNameLst>
                                          <p:attrName>style.visibility</p:attrName>
                                        </p:attrNameLst>
                                      </p:cBhvr>
                                      <p:to>
                                        <p:strVal val="visible"/>
                                      </p:to>
                                    </p:set>
                                    <p:animEffect transition="in" filter="dissolve">
                                      <p:cBhvr>
                                        <p:cTn id="75" dur="500"/>
                                        <p:tgtEl>
                                          <p:spTgt spid="491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animBg="1" autoUpdateAnimBg="0"/>
      <p:bldP spid="49156" grpId="0" animBg="1" autoUpdateAnimBg="0"/>
      <p:bldP spid="49157" grpId="0" animBg="1" autoUpdateAnimBg="0"/>
      <p:bldP spid="49158" grpId="0" animBg="1" autoUpdateAnimBg="0"/>
      <p:bldP spid="49159" grpId="0" animBg="1" autoUpdateAnimBg="0"/>
      <p:bldP spid="49160" grpId="0" animBg="1" autoUpdateAnimBg="0"/>
      <p:bldP spid="49161" grpId="0" animBg="1" autoUpdateAnimBg="0"/>
      <p:bldP spid="49162" grpId="0" animBg="1" autoUpdateAnimBg="0"/>
      <p:bldP spid="49163" grpId="0" animBg="1"/>
      <p:bldP spid="49164" grpId="0" animBg="1"/>
      <p:bldP spid="49165" grpId="0" animBg="1"/>
      <p:bldP spid="49166" grpId="0" animBg="1"/>
      <p:bldP spid="49167" grpId="0" animBg="1"/>
      <p:bldP spid="49168" grpId="0" animBg="1"/>
      <p:bldP spid="49169" grpId="0" animBg="1"/>
      <p:bldP spid="49178"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 name="Footer Placeholder 4"/>
          <p:cNvSpPr>
            <a:spLocks noGrp="1"/>
          </p:cNvSpPr>
          <p:nvPr>
            <p:ph type="ftr" sz="quarter" idx="11"/>
          </p:nvPr>
        </p:nvSpPr>
        <p:spPr/>
        <p:txBody>
          <a:bodyPr/>
          <a:lstStyle/>
          <a:p>
            <a:r>
              <a:rPr lang="en-US"/>
              <a:t>UNESCO ICTLIP Module 3.  Lesson 2</a:t>
            </a:r>
          </a:p>
        </p:txBody>
      </p:sp>
      <p:sp>
        <p:nvSpPr>
          <p:cNvPr id="27" name="Slide Number Placeholder 5"/>
          <p:cNvSpPr>
            <a:spLocks noGrp="1"/>
          </p:cNvSpPr>
          <p:nvPr>
            <p:ph type="sldNum" sz="quarter" idx="12"/>
          </p:nvPr>
        </p:nvSpPr>
        <p:spPr/>
        <p:txBody>
          <a:bodyPr/>
          <a:lstStyle/>
          <a:p>
            <a:fld id="{5E1559C0-B3C2-4814-997A-059A3313BE1F}" type="slidenum">
              <a:rPr lang="en-US"/>
              <a:pPr/>
              <a:t>7</a:t>
            </a:fld>
            <a:endParaRPr lang="en-US"/>
          </a:p>
        </p:txBody>
      </p:sp>
      <p:sp>
        <p:nvSpPr>
          <p:cNvPr id="46082" name="Rectangle 2"/>
          <p:cNvSpPr>
            <a:spLocks noGrp="1" noChangeArrowheads="1"/>
          </p:cNvSpPr>
          <p:nvPr>
            <p:ph type="title"/>
          </p:nvPr>
        </p:nvSpPr>
        <p:spPr>
          <a:xfrm>
            <a:off x="609600" y="304800"/>
            <a:ext cx="7772400" cy="1143000"/>
          </a:xfrm>
        </p:spPr>
        <p:txBody>
          <a:bodyPr/>
          <a:lstStyle/>
          <a:p>
            <a:pPr>
              <a:lnSpc>
                <a:spcPct val="80000"/>
              </a:lnSpc>
            </a:pPr>
            <a:r>
              <a:rPr lang="en-US" b="1">
                <a:latin typeface="Century Gothic" pitchFamily="34" charset="0"/>
              </a:rPr>
              <a:t>Defining the Problem: Using Concept Maps</a:t>
            </a:r>
          </a:p>
        </p:txBody>
      </p:sp>
      <p:sp>
        <p:nvSpPr>
          <p:cNvPr id="46083" name="Rectangle 3"/>
          <p:cNvSpPr>
            <a:spLocks noGrp="1" noChangeArrowheads="1"/>
          </p:cNvSpPr>
          <p:nvPr>
            <p:ph type="body" idx="1"/>
          </p:nvPr>
        </p:nvSpPr>
        <p:spPr>
          <a:xfrm>
            <a:off x="457200" y="1371600"/>
            <a:ext cx="8153400" cy="3048000"/>
          </a:xfrm>
        </p:spPr>
        <p:txBody>
          <a:bodyPr/>
          <a:lstStyle/>
          <a:p>
            <a:pPr>
              <a:lnSpc>
                <a:spcPct val="90000"/>
              </a:lnSpc>
            </a:pPr>
            <a:r>
              <a:rPr lang="en-US">
                <a:latin typeface="Century Gothic" pitchFamily="34" charset="0"/>
              </a:rPr>
              <a:t>Write down the question or topic sentence</a:t>
            </a:r>
          </a:p>
          <a:p>
            <a:pPr>
              <a:lnSpc>
                <a:spcPct val="90000"/>
              </a:lnSpc>
            </a:pPr>
            <a:r>
              <a:rPr lang="en-US">
                <a:latin typeface="Century Gothic" pitchFamily="34" charset="0"/>
              </a:rPr>
              <a:t>Select the keywords from the title</a:t>
            </a:r>
          </a:p>
          <a:p>
            <a:pPr>
              <a:lnSpc>
                <a:spcPct val="90000"/>
              </a:lnSpc>
            </a:pPr>
            <a:r>
              <a:rPr lang="en-US">
                <a:latin typeface="Century Gothic" pitchFamily="34" charset="0"/>
              </a:rPr>
              <a:t>Write down below each keyword synonymous terms</a:t>
            </a:r>
          </a:p>
          <a:p>
            <a:pPr>
              <a:lnSpc>
                <a:spcPct val="90000"/>
              </a:lnSpc>
            </a:pPr>
            <a:r>
              <a:rPr lang="en-US">
                <a:latin typeface="Century Gothic" pitchFamily="34" charset="0"/>
              </a:rPr>
              <a:t>Example: E-publications and libraries</a:t>
            </a:r>
            <a:endParaRPr lang="en-US"/>
          </a:p>
        </p:txBody>
      </p:sp>
      <p:graphicFrame>
        <p:nvGraphicFramePr>
          <p:cNvPr id="46084" name="Group 4"/>
          <p:cNvGraphicFramePr>
            <a:graphicFrameLocks noGrp="1"/>
          </p:cNvGraphicFramePr>
          <p:nvPr/>
        </p:nvGraphicFramePr>
        <p:xfrm>
          <a:off x="1447800" y="4419600"/>
          <a:ext cx="6096000" cy="2011680"/>
        </p:xfrm>
        <a:graphic>
          <a:graphicData uri="http://schemas.openxmlformats.org/drawingml/2006/table">
            <a:tbl>
              <a:tblPr/>
              <a:tblGrid>
                <a:gridCol w="2032000"/>
                <a:gridCol w="2032000"/>
                <a:gridCol w="2032000"/>
              </a:tblGrid>
              <a:tr h="355600">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Concepts</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E-publications</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Libraries </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55600">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Synonym</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Digital publications</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Information centers</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55600">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Synonym</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E-books</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Reading centers</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355600">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Synonym</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r>
                        <a:rPr kumimoji="0" lang="en-US" sz="2000" b="0" i="0" u="none" strike="noStrike" cap="none" normalizeH="0" baseline="0" smtClean="0">
                          <a:ln>
                            <a:noFill/>
                          </a:ln>
                          <a:solidFill>
                            <a:schemeClr val="tx1"/>
                          </a:solidFill>
                          <a:effectLst/>
                          <a:latin typeface="Times New Roman" pitchFamily="18" charset="0"/>
                        </a:rPr>
                        <a:t>E-journals</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A50021"/>
                        </a:buClr>
                        <a:buSzPct val="75000"/>
                        <a:buFont typeface="Wingdings" pitchFamily="2" charset="2"/>
                        <a:buNone/>
                        <a:tabLst/>
                      </a:pP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animEffect transition="in" filter="wipe(up)">
                                      <p:cBhvr>
                                        <p:cTn id="7" dur="500"/>
                                        <p:tgtEl>
                                          <p:spTgt spid="460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6083">
                                            <p:txEl>
                                              <p:pRg st="1" end="1"/>
                                            </p:txEl>
                                          </p:spTgt>
                                        </p:tgtEl>
                                        <p:attrNameLst>
                                          <p:attrName>style.visibility</p:attrName>
                                        </p:attrNameLst>
                                      </p:cBhvr>
                                      <p:to>
                                        <p:strVal val="visible"/>
                                      </p:to>
                                    </p:set>
                                    <p:animEffect transition="in" filter="wipe(up)">
                                      <p:cBhvr>
                                        <p:cTn id="12" dur="500"/>
                                        <p:tgtEl>
                                          <p:spTgt spid="4608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46083">
                                            <p:txEl>
                                              <p:pRg st="2" end="2"/>
                                            </p:txEl>
                                          </p:spTgt>
                                        </p:tgtEl>
                                        <p:attrNameLst>
                                          <p:attrName>style.visibility</p:attrName>
                                        </p:attrNameLst>
                                      </p:cBhvr>
                                      <p:to>
                                        <p:strVal val="visible"/>
                                      </p:to>
                                    </p:set>
                                    <p:animEffect transition="in" filter="wipe(up)">
                                      <p:cBhvr>
                                        <p:cTn id="17" dur="500"/>
                                        <p:tgtEl>
                                          <p:spTgt spid="4608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46083">
                                            <p:txEl>
                                              <p:pRg st="3" end="3"/>
                                            </p:txEl>
                                          </p:spTgt>
                                        </p:tgtEl>
                                        <p:attrNameLst>
                                          <p:attrName>style.visibility</p:attrName>
                                        </p:attrNameLst>
                                      </p:cBhvr>
                                      <p:to>
                                        <p:strVal val="visible"/>
                                      </p:to>
                                    </p:set>
                                    <p:animEffect transition="in" filter="wipe(up)">
                                      <p:cBhvr>
                                        <p:cTn id="22" dur="500"/>
                                        <p:tgtEl>
                                          <p:spTgt spid="4608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46084"/>
                                        </p:tgtEl>
                                        <p:attrNameLst>
                                          <p:attrName>style.visibility</p:attrName>
                                        </p:attrNameLst>
                                      </p:cBhvr>
                                      <p:to>
                                        <p:strVal val="visible"/>
                                      </p:to>
                                    </p:set>
                                    <p:animEffect transition="in" filter="dissolve">
                                      <p:cBhvr>
                                        <p:cTn id="27" dur="500"/>
                                        <p:tgtEl>
                                          <p:spTgt spid="460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UNESCO ICTLIP Module 3.  Lesson 2</a:t>
            </a:r>
          </a:p>
        </p:txBody>
      </p:sp>
      <p:sp>
        <p:nvSpPr>
          <p:cNvPr id="5" name="Slide Number Placeholder 5"/>
          <p:cNvSpPr>
            <a:spLocks noGrp="1"/>
          </p:cNvSpPr>
          <p:nvPr>
            <p:ph type="sldNum" sz="quarter" idx="12"/>
          </p:nvPr>
        </p:nvSpPr>
        <p:spPr/>
        <p:txBody>
          <a:bodyPr/>
          <a:lstStyle/>
          <a:p>
            <a:fld id="{A830637E-1B29-40CF-9795-231FE90739E5}" type="slidenum">
              <a:rPr lang="en-US"/>
              <a:pPr/>
              <a:t>8</a:t>
            </a:fld>
            <a:endParaRPr lang="en-US"/>
          </a:p>
        </p:txBody>
      </p:sp>
      <p:sp>
        <p:nvSpPr>
          <p:cNvPr id="59394" name="Rectangle 2"/>
          <p:cNvSpPr>
            <a:spLocks noGrp="1" noChangeArrowheads="1"/>
          </p:cNvSpPr>
          <p:nvPr>
            <p:ph type="title"/>
          </p:nvPr>
        </p:nvSpPr>
        <p:spPr>
          <a:xfrm>
            <a:off x="457200" y="228600"/>
            <a:ext cx="7772400" cy="609600"/>
          </a:xfrm>
        </p:spPr>
        <p:txBody>
          <a:bodyPr/>
          <a:lstStyle/>
          <a:p>
            <a:r>
              <a:rPr lang="en-US" b="1">
                <a:latin typeface="Century Gothic" pitchFamily="34" charset="0"/>
              </a:rPr>
              <a:t>Stop words</a:t>
            </a:r>
          </a:p>
        </p:txBody>
      </p:sp>
      <p:sp>
        <p:nvSpPr>
          <p:cNvPr id="59395" name="Rectangle 3"/>
          <p:cNvSpPr>
            <a:spLocks noGrp="1" noChangeArrowheads="1"/>
          </p:cNvSpPr>
          <p:nvPr>
            <p:ph type="body" idx="1"/>
          </p:nvPr>
        </p:nvSpPr>
        <p:spPr>
          <a:xfrm>
            <a:off x="457200" y="1066800"/>
            <a:ext cx="7772400" cy="4114800"/>
          </a:xfrm>
        </p:spPr>
        <p:txBody>
          <a:bodyPr/>
          <a:lstStyle/>
          <a:p>
            <a:pPr>
              <a:lnSpc>
                <a:spcPct val="90000"/>
              </a:lnSpc>
            </a:pPr>
            <a:r>
              <a:rPr lang="en-US">
                <a:latin typeface="Century Gothic" pitchFamily="34" charset="0"/>
              </a:rPr>
              <a:t>Words that are not searched for by search engines or are not considered significant in formulating a search query are called stop words.</a:t>
            </a:r>
          </a:p>
          <a:p>
            <a:pPr>
              <a:lnSpc>
                <a:spcPct val="90000"/>
              </a:lnSpc>
            </a:pPr>
            <a:r>
              <a:rPr lang="en-US">
                <a:latin typeface="Century Gothic" pitchFamily="34" charset="0"/>
              </a:rPr>
              <a:t>Examples are: articles, adverbs, forms of the infinitive “to be”, conjunctions, prepositions. </a:t>
            </a:r>
          </a:p>
          <a:p>
            <a:pPr>
              <a:lnSpc>
                <a:spcPct val="90000"/>
              </a:lnSpc>
            </a:pPr>
            <a:r>
              <a:rPr lang="en-US">
                <a:latin typeface="Century Gothic" pitchFamily="34" charset="0"/>
              </a:rPr>
              <a:t>Search engines differ in their stop word lists.</a:t>
            </a:r>
            <a:r>
              <a:rPr lang="en-US" sz="2800"/>
              <a:t> </a:t>
            </a: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 calcmode="lin" valueType="num">
                                      <p:cBhvr additive="base">
                                        <p:cTn id="7" dur="500" fill="hold"/>
                                        <p:tgtEl>
                                          <p:spTgt spid="5939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93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9395">
                                            <p:txEl>
                                              <p:pRg st="1" end="1"/>
                                            </p:txEl>
                                          </p:spTgt>
                                        </p:tgtEl>
                                        <p:attrNameLst>
                                          <p:attrName>style.visibility</p:attrName>
                                        </p:attrNameLst>
                                      </p:cBhvr>
                                      <p:to>
                                        <p:strVal val="visible"/>
                                      </p:to>
                                    </p:set>
                                    <p:anim calcmode="lin" valueType="num">
                                      <p:cBhvr additive="base">
                                        <p:cTn id="13" dur="500" fill="hold"/>
                                        <p:tgtEl>
                                          <p:spTgt spid="5939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939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9395">
                                            <p:txEl>
                                              <p:pRg st="2" end="2"/>
                                            </p:txEl>
                                          </p:spTgt>
                                        </p:tgtEl>
                                        <p:attrNameLst>
                                          <p:attrName>style.visibility</p:attrName>
                                        </p:attrNameLst>
                                      </p:cBhvr>
                                      <p:to>
                                        <p:strVal val="visible"/>
                                      </p:to>
                                    </p:set>
                                    <p:anim calcmode="lin" valueType="num">
                                      <p:cBhvr additive="base">
                                        <p:cTn id="19" dur="500" fill="hold"/>
                                        <p:tgtEl>
                                          <p:spTgt spid="5939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939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UNESCO ICTLIP Module 3.  Lesson 2</a:t>
            </a:r>
          </a:p>
        </p:txBody>
      </p:sp>
      <p:sp>
        <p:nvSpPr>
          <p:cNvPr id="5" name="Slide Number Placeholder 5"/>
          <p:cNvSpPr>
            <a:spLocks noGrp="1"/>
          </p:cNvSpPr>
          <p:nvPr>
            <p:ph type="sldNum" sz="quarter" idx="12"/>
          </p:nvPr>
        </p:nvSpPr>
        <p:spPr/>
        <p:txBody>
          <a:bodyPr/>
          <a:lstStyle/>
          <a:p>
            <a:fld id="{E972F964-84B2-4FCB-B9C1-FBA388F1FF72}" type="slidenum">
              <a:rPr lang="en-US"/>
              <a:pPr/>
              <a:t>9</a:t>
            </a:fld>
            <a:endParaRPr lang="en-US"/>
          </a:p>
        </p:txBody>
      </p:sp>
      <p:sp>
        <p:nvSpPr>
          <p:cNvPr id="50178" name="Rectangle 2"/>
          <p:cNvSpPr>
            <a:spLocks noGrp="1" noChangeArrowheads="1"/>
          </p:cNvSpPr>
          <p:nvPr>
            <p:ph type="title"/>
          </p:nvPr>
        </p:nvSpPr>
        <p:spPr>
          <a:xfrm>
            <a:off x="457200" y="838200"/>
            <a:ext cx="7772400" cy="609600"/>
          </a:xfrm>
        </p:spPr>
        <p:txBody>
          <a:bodyPr/>
          <a:lstStyle/>
          <a:p>
            <a:pPr>
              <a:lnSpc>
                <a:spcPct val="90000"/>
              </a:lnSpc>
            </a:pPr>
            <a:r>
              <a:rPr lang="en-US" b="1">
                <a:latin typeface="Century Gothic" pitchFamily="34" charset="0"/>
              </a:rPr>
              <a:t>Information Resources and Tools</a:t>
            </a:r>
          </a:p>
        </p:txBody>
      </p:sp>
      <p:sp>
        <p:nvSpPr>
          <p:cNvPr id="50179" name="Rectangle 3"/>
          <p:cNvSpPr>
            <a:spLocks noGrp="1" noChangeArrowheads="1"/>
          </p:cNvSpPr>
          <p:nvPr>
            <p:ph type="body" idx="1"/>
          </p:nvPr>
        </p:nvSpPr>
        <p:spPr>
          <a:xfrm>
            <a:off x="685800" y="1447800"/>
            <a:ext cx="7772400" cy="4953000"/>
          </a:xfrm>
        </p:spPr>
        <p:txBody>
          <a:bodyPr/>
          <a:lstStyle/>
          <a:p>
            <a:pPr>
              <a:lnSpc>
                <a:spcPct val="90000"/>
              </a:lnSpc>
            </a:pPr>
            <a:r>
              <a:rPr lang="en-US" sz="2800">
                <a:latin typeface="Century Gothic" pitchFamily="34" charset="0"/>
              </a:rPr>
              <a:t>After defining your problem, select a database(s) to use that will most likely answer your problem.</a:t>
            </a:r>
          </a:p>
          <a:p>
            <a:pPr lvl="1">
              <a:lnSpc>
                <a:spcPct val="90000"/>
              </a:lnSpc>
            </a:pPr>
            <a:r>
              <a:rPr lang="en-US">
                <a:latin typeface="Century Gothic" pitchFamily="34" charset="0"/>
              </a:rPr>
              <a:t>Bibliographic resources (OPACs, and CD-ROM and online databases)*</a:t>
            </a:r>
          </a:p>
          <a:p>
            <a:pPr lvl="1">
              <a:lnSpc>
                <a:spcPct val="90000"/>
              </a:lnSpc>
            </a:pPr>
            <a:r>
              <a:rPr lang="en-US">
                <a:latin typeface="Century Gothic" pitchFamily="34" charset="0"/>
              </a:rPr>
              <a:t>Full-text resources*</a:t>
            </a:r>
          </a:p>
          <a:p>
            <a:pPr lvl="1">
              <a:lnSpc>
                <a:spcPct val="90000"/>
              </a:lnSpc>
            </a:pPr>
            <a:r>
              <a:rPr lang="en-US">
                <a:latin typeface="Century Gothic" pitchFamily="34" charset="0"/>
              </a:rPr>
              <a:t>Graphic resources*</a:t>
            </a:r>
          </a:p>
          <a:p>
            <a:pPr lvl="1">
              <a:lnSpc>
                <a:spcPct val="90000"/>
              </a:lnSpc>
            </a:pPr>
            <a:r>
              <a:rPr lang="en-US">
                <a:latin typeface="Century Gothic" pitchFamily="34" charset="0"/>
              </a:rPr>
              <a:t>Search engines and directories</a:t>
            </a:r>
          </a:p>
          <a:p>
            <a:pPr>
              <a:lnSpc>
                <a:spcPct val="90000"/>
              </a:lnSpc>
            </a:pPr>
            <a:r>
              <a:rPr lang="en-US" sz="2800">
                <a:latin typeface="Century Gothic" pitchFamily="34" charset="0"/>
              </a:rPr>
              <a:t>Take note that there are also print resources that may be used</a:t>
            </a:r>
          </a:p>
          <a:p>
            <a:pPr>
              <a:lnSpc>
                <a:spcPct val="90000"/>
              </a:lnSpc>
            </a:pPr>
            <a:r>
              <a:rPr lang="en-US" sz="2800">
                <a:latin typeface="Century Gothic" pitchFamily="34" charset="0"/>
              </a:rPr>
              <a:t>You may also ask experts and colleagues</a:t>
            </a:r>
          </a:p>
          <a:p>
            <a:pPr>
              <a:lnSpc>
                <a:spcPct val="90000"/>
              </a:lnSpc>
            </a:pPr>
            <a:endParaRPr lang="en-US" sz="2800">
              <a:latin typeface="Century Gothic" pitchFamily="34" charset="0"/>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anim calcmode="lin" valueType="num">
                                      <p:cBhvr additive="base">
                                        <p:cTn id="7" dur="500" fill="hold"/>
                                        <p:tgtEl>
                                          <p:spTgt spid="501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0179">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50179">
                                            <p:txEl>
                                              <p:pRg st="1" end="1"/>
                                            </p:txEl>
                                          </p:spTgt>
                                        </p:tgtEl>
                                        <p:attrNameLst>
                                          <p:attrName>style.visibility</p:attrName>
                                        </p:attrNameLst>
                                      </p:cBhvr>
                                      <p:to>
                                        <p:strVal val="visible"/>
                                      </p:to>
                                    </p:set>
                                    <p:anim calcmode="lin" valueType="num">
                                      <p:cBhvr additive="base">
                                        <p:cTn id="13" dur="500" fill="hold"/>
                                        <p:tgtEl>
                                          <p:spTgt spid="5017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0179">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50179">
                                            <p:txEl>
                                              <p:pRg st="2" end="2"/>
                                            </p:txEl>
                                          </p:spTgt>
                                        </p:tgtEl>
                                        <p:attrNameLst>
                                          <p:attrName>style.visibility</p:attrName>
                                        </p:attrNameLst>
                                      </p:cBhvr>
                                      <p:to>
                                        <p:strVal val="visible"/>
                                      </p:to>
                                    </p:set>
                                    <p:anim calcmode="lin" valueType="num">
                                      <p:cBhvr additive="base">
                                        <p:cTn id="19" dur="500" fill="hold"/>
                                        <p:tgtEl>
                                          <p:spTgt spid="5017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0179">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50179">
                                            <p:txEl>
                                              <p:pRg st="3" end="3"/>
                                            </p:txEl>
                                          </p:spTgt>
                                        </p:tgtEl>
                                        <p:attrNameLst>
                                          <p:attrName>style.visibility</p:attrName>
                                        </p:attrNameLst>
                                      </p:cBhvr>
                                      <p:to>
                                        <p:strVal val="visible"/>
                                      </p:to>
                                    </p:set>
                                    <p:anim calcmode="lin" valueType="num">
                                      <p:cBhvr additive="base">
                                        <p:cTn id="25" dur="500" fill="hold"/>
                                        <p:tgtEl>
                                          <p:spTgt spid="5017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0179">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50179">
                                            <p:txEl>
                                              <p:pRg st="4" end="4"/>
                                            </p:txEl>
                                          </p:spTgt>
                                        </p:tgtEl>
                                        <p:attrNameLst>
                                          <p:attrName>style.visibility</p:attrName>
                                        </p:attrNameLst>
                                      </p:cBhvr>
                                      <p:to>
                                        <p:strVal val="visible"/>
                                      </p:to>
                                    </p:set>
                                    <p:anim calcmode="lin" valueType="num">
                                      <p:cBhvr additive="base">
                                        <p:cTn id="31" dur="500" fill="hold"/>
                                        <p:tgtEl>
                                          <p:spTgt spid="5017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0179">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50179">
                                            <p:txEl>
                                              <p:pRg st="5" end="5"/>
                                            </p:txEl>
                                          </p:spTgt>
                                        </p:tgtEl>
                                        <p:attrNameLst>
                                          <p:attrName>style.visibility</p:attrName>
                                        </p:attrNameLst>
                                      </p:cBhvr>
                                      <p:to>
                                        <p:strVal val="visible"/>
                                      </p:to>
                                    </p:set>
                                    <p:anim calcmode="lin" valueType="num">
                                      <p:cBhvr additive="base">
                                        <p:cTn id="37" dur="500" fill="hold"/>
                                        <p:tgtEl>
                                          <p:spTgt spid="5017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0179">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 fill="hold" grpId="0" nodeType="clickEffect">
                                  <p:stCondLst>
                                    <p:cond delay="0"/>
                                  </p:stCondLst>
                                  <p:childTnLst>
                                    <p:set>
                                      <p:cBhvr>
                                        <p:cTn id="42" dur="1" fill="hold">
                                          <p:stCondLst>
                                            <p:cond delay="0"/>
                                          </p:stCondLst>
                                        </p:cTn>
                                        <p:tgtEl>
                                          <p:spTgt spid="50179">
                                            <p:txEl>
                                              <p:pRg st="6" end="6"/>
                                            </p:txEl>
                                          </p:spTgt>
                                        </p:tgtEl>
                                        <p:attrNameLst>
                                          <p:attrName>style.visibility</p:attrName>
                                        </p:attrNameLst>
                                      </p:cBhvr>
                                      <p:to>
                                        <p:strVal val="visible"/>
                                      </p:to>
                                    </p:set>
                                    <p:anim calcmode="lin" valueType="num">
                                      <p:cBhvr additive="base">
                                        <p:cTn id="43" dur="500" fill="hold"/>
                                        <p:tgtEl>
                                          <p:spTgt spid="50179">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0179">
                                            <p:txEl>
                                              <p:pRg st="6" end="6"/>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build="p" bldLvl="2" autoUpdateAnimBg="0"/>
    </p:bldLst>
  </p:timing>
</p:sld>
</file>

<file path=ppt/theme/theme1.xml><?xml version="1.0" encoding="utf-8"?>
<a:theme xmlns:a="http://schemas.openxmlformats.org/drawingml/2006/main" name="Nature">
  <a:themeElements>
    <a:clrScheme name="Nature 2">
      <a:dk1>
        <a:srgbClr val="5B5249"/>
      </a:dk1>
      <a:lt1>
        <a:srgbClr val="FFFFFF"/>
      </a:lt1>
      <a:dk2>
        <a:srgbClr val="2A3D7A"/>
      </a:dk2>
      <a:lt2>
        <a:srgbClr val="CEC8BA"/>
      </a:lt2>
      <a:accent1>
        <a:srgbClr val="C9DDF1"/>
      </a:accent1>
      <a:accent2>
        <a:srgbClr val="FAC164"/>
      </a:accent2>
      <a:accent3>
        <a:srgbClr val="FFFFFF"/>
      </a:accent3>
      <a:accent4>
        <a:srgbClr val="4C453D"/>
      </a:accent4>
      <a:accent5>
        <a:srgbClr val="E1EBF7"/>
      </a:accent5>
      <a:accent6>
        <a:srgbClr val="E3AF5A"/>
      </a:accent6>
      <a:hlink>
        <a:srgbClr val="B0AE6A"/>
      </a:hlink>
      <a:folHlink>
        <a:srgbClr val="C3E684"/>
      </a:folHlink>
    </a:clrScheme>
    <a:fontScheme name="Natur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Nature 1">
        <a:dk1>
          <a:srgbClr val="666699"/>
        </a:dk1>
        <a:lt1>
          <a:srgbClr val="FFFFCC"/>
        </a:lt1>
        <a:dk2>
          <a:srgbClr val="687FCA"/>
        </a:dk2>
        <a:lt2>
          <a:srgbClr val="192449"/>
        </a:lt2>
        <a:accent1>
          <a:srgbClr val="C9DDF1"/>
        </a:accent1>
        <a:accent2>
          <a:srgbClr val="FAC164"/>
        </a:accent2>
        <a:accent3>
          <a:srgbClr val="B9C0E1"/>
        </a:accent3>
        <a:accent4>
          <a:srgbClr val="DADAAE"/>
        </a:accent4>
        <a:accent5>
          <a:srgbClr val="E1EBF7"/>
        </a:accent5>
        <a:accent6>
          <a:srgbClr val="E3AF5A"/>
        </a:accent6>
        <a:hlink>
          <a:srgbClr val="B0AE6A"/>
        </a:hlink>
        <a:folHlink>
          <a:srgbClr val="C3E684"/>
        </a:folHlink>
      </a:clrScheme>
      <a:clrMap bg1="dk2" tx1="lt1" bg2="dk1" tx2="lt2" accent1="accent1" accent2="accent2" accent3="accent3" accent4="accent4" accent5="accent5" accent6="accent6" hlink="hlink" folHlink="folHlink"/>
    </a:extraClrScheme>
    <a:extraClrScheme>
      <a:clrScheme name="Nature 2">
        <a:dk1>
          <a:srgbClr val="5B5249"/>
        </a:dk1>
        <a:lt1>
          <a:srgbClr val="FFFFFF"/>
        </a:lt1>
        <a:dk2>
          <a:srgbClr val="2A3D7A"/>
        </a:dk2>
        <a:lt2>
          <a:srgbClr val="CEC8BA"/>
        </a:lt2>
        <a:accent1>
          <a:srgbClr val="C9DDF1"/>
        </a:accent1>
        <a:accent2>
          <a:srgbClr val="FAC164"/>
        </a:accent2>
        <a:accent3>
          <a:srgbClr val="FFFFFF"/>
        </a:accent3>
        <a:accent4>
          <a:srgbClr val="4C453D"/>
        </a:accent4>
        <a:accent5>
          <a:srgbClr val="E1EBF7"/>
        </a:accent5>
        <a:accent6>
          <a:srgbClr val="E3AF5A"/>
        </a:accent6>
        <a:hlink>
          <a:srgbClr val="B0AE6A"/>
        </a:hlink>
        <a:folHlink>
          <a:srgbClr val="C3E684"/>
        </a:folHlink>
      </a:clrScheme>
      <a:clrMap bg1="lt1" tx1="dk1" bg2="lt2" tx2="dk2" accent1="accent1" accent2="accent2" accent3="accent3" accent4="accent4" accent5="accent5" accent6="accent6" hlink="hlink" folHlink="folHlink"/>
    </a:extraClrScheme>
    <a:extraClrScheme>
      <a:clrScheme name="Nature 3">
        <a:dk1>
          <a:srgbClr val="333333"/>
        </a:dk1>
        <a:lt1>
          <a:srgbClr val="FFFFFF"/>
        </a:lt1>
        <a:dk2>
          <a:srgbClr val="000000"/>
        </a:dk2>
        <a:lt2>
          <a:srgbClr val="DDDDDD"/>
        </a:lt2>
        <a:accent1>
          <a:srgbClr val="DDDDDD"/>
        </a:accent1>
        <a:accent2>
          <a:srgbClr val="B2B2B2"/>
        </a:accent2>
        <a:accent3>
          <a:srgbClr val="FFFFFF"/>
        </a:accent3>
        <a:accent4>
          <a:srgbClr val="2A2A2A"/>
        </a:accent4>
        <a:accent5>
          <a:srgbClr val="EBEBEB"/>
        </a:accent5>
        <a:accent6>
          <a:srgbClr val="A1A1A1"/>
        </a:accent6>
        <a:hlink>
          <a:srgbClr val="808080"/>
        </a:hlink>
        <a:folHlink>
          <a:srgbClr val="5F5F5F"/>
        </a:folHlink>
      </a:clrScheme>
      <a:clrMap bg1="lt1" tx1="dk1" bg2="lt2" tx2="dk2" accent1="accent1" accent2="accent2" accent3="accent3" accent4="accent4" accent5="accent5" accent6="accent6" hlink="hlink" folHlink="folHlink"/>
    </a:extraClrScheme>
    <a:extraClrScheme>
      <a:clrScheme name="Nature 4">
        <a:dk1>
          <a:srgbClr val="8061A5"/>
        </a:dk1>
        <a:lt1>
          <a:srgbClr val="FFFFCC"/>
        </a:lt1>
        <a:dk2>
          <a:srgbClr val="967DB5"/>
        </a:dk2>
        <a:lt2>
          <a:srgbClr val="192449"/>
        </a:lt2>
        <a:accent1>
          <a:srgbClr val="D6C9F1"/>
        </a:accent1>
        <a:accent2>
          <a:srgbClr val="FAC164"/>
        </a:accent2>
        <a:accent3>
          <a:srgbClr val="C9BFD7"/>
        </a:accent3>
        <a:accent4>
          <a:srgbClr val="DADAAE"/>
        </a:accent4>
        <a:accent5>
          <a:srgbClr val="E8E1F7"/>
        </a:accent5>
        <a:accent6>
          <a:srgbClr val="E3AF5A"/>
        </a:accent6>
        <a:hlink>
          <a:srgbClr val="B0AE6A"/>
        </a:hlink>
        <a:folHlink>
          <a:srgbClr val="C3E684"/>
        </a:folHlink>
      </a:clrScheme>
      <a:clrMap bg1="dk2" tx1="lt1" bg2="dk1" tx2="lt2" accent1="accent1" accent2="accent2" accent3="accent3" accent4="accent4" accent5="accent5" accent6="accent6" hlink="hlink" folHlink="folHlink"/>
    </a:extraClrScheme>
    <a:extraClrScheme>
      <a:clrScheme name="Nature 5">
        <a:dk1>
          <a:srgbClr val="5B5249"/>
        </a:dk1>
        <a:lt1>
          <a:srgbClr val="FFFFFF"/>
        </a:lt1>
        <a:dk2>
          <a:srgbClr val="2A3D7A"/>
        </a:dk2>
        <a:lt2>
          <a:srgbClr val="CEC8BA"/>
        </a:lt2>
        <a:accent1>
          <a:srgbClr val="C9DDF1"/>
        </a:accent1>
        <a:accent2>
          <a:srgbClr val="FAC164"/>
        </a:accent2>
        <a:accent3>
          <a:srgbClr val="FFFFFF"/>
        </a:accent3>
        <a:accent4>
          <a:srgbClr val="4C453D"/>
        </a:accent4>
        <a:accent5>
          <a:srgbClr val="E1EBF7"/>
        </a:accent5>
        <a:accent6>
          <a:srgbClr val="E3AF5A"/>
        </a:accent6>
        <a:hlink>
          <a:srgbClr val="993333"/>
        </a:hlink>
        <a:folHlink>
          <a:srgbClr val="3333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Designs\Nature.pot</Template>
  <TotalTime>974</TotalTime>
  <Words>2248</Words>
  <Application>Microsoft PowerPoint</Application>
  <PresentationFormat>On-screen Show (4:3)</PresentationFormat>
  <Paragraphs>251</Paragraphs>
  <Slides>29</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Times New Roman</vt:lpstr>
      <vt:lpstr>Wingdings</vt:lpstr>
      <vt:lpstr>Century Gothic</vt:lpstr>
      <vt:lpstr>Arial</vt:lpstr>
      <vt:lpstr>Nature</vt:lpstr>
      <vt:lpstr>ICTLIP Module 3. Information Seeking in An Electronic Environment</vt:lpstr>
      <vt:lpstr>Rationale</vt:lpstr>
      <vt:lpstr>Scope of the lesson</vt:lpstr>
      <vt:lpstr>Learning Outcomes</vt:lpstr>
      <vt:lpstr>Steps in Information Seeking</vt:lpstr>
      <vt:lpstr>The Information Seeking Process</vt:lpstr>
      <vt:lpstr>Defining the Problem: Using Concept Maps</vt:lpstr>
      <vt:lpstr>Stop words</vt:lpstr>
      <vt:lpstr>Information Resources and Tools</vt:lpstr>
      <vt:lpstr>What are CD-ROMs?</vt:lpstr>
      <vt:lpstr>Characteristics of CD-ROMs</vt:lpstr>
      <vt:lpstr>The Tool Set for Formulating the Search Statement</vt:lpstr>
      <vt:lpstr>Formulating the Search Statement</vt:lpstr>
      <vt:lpstr>Modifying Search</vt:lpstr>
      <vt:lpstr>Thesaurus and Subject Headings Lists</vt:lpstr>
      <vt:lpstr>Searching the Internet</vt:lpstr>
      <vt:lpstr>Individual Search Engines</vt:lpstr>
      <vt:lpstr>Examples of individual search engines</vt:lpstr>
      <vt:lpstr>Subject/Web Directories</vt:lpstr>
      <vt:lpstr>Metasearch Engines</vt:lpstr>
      <vt:lpstr>Types of Gateways</vt:lpstr>
      <vt:lpstr>The “Invisible Web”</vt:lpstr>
      <vt:lpstr>Other Electronic Resources</vt:lpstr>
      <vt:lpstr>Synthesizing results</vt:lpstr>
      <vt:lpstr>Citing Results</vt:lpstr>
      <vt:lpstr>Evaluating Information Resources</vt:lpstr>
      <vt:lpstr>Advantages of Electronic Online Searching</vt:lpstr>
      <vt:lpstr>Disadvantages of relying solely on electronic resources</vt:lpstr>
      <vt:lpstr>Conclusion</vt:lpstr>
    </vt:vector>
  </TitlesOfParts>
  <Company>Bits&amp;Parity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ICTLIP M3 Lesson2</dc:title>
  <dc:creator>oliver</dc:creator>
  <cp:lastModifiedBy>User</cp:lastModifiedBy>
  <cp:revision>33</cp:revision>
  <dcterms:created xsi:type="dcterms:W3CDTF">1992-11-01T08:08:02Z</dcterms:created>
  <dcterms:modified xsi:type="dcterms:W3CDTF">2014-03-01T16:37:49Z</dcterms:modified>
</cp:coreProperties>
</file>