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9" r:id="rId2"/>
    <p:sldId id="260" r:id="rId3"/>
    <p:sldId id="261" r:id="rId4"/>
    <p:sldId id="262" r:id="rId5"/>
    <p:sldId id="269" r:id="rId6"/>
    <p:sldId id="270" r:id="rId7"/>
    <p:sldId id="273" r:id="rId8"/>
    <p:sldId id="274" r:id="rId9"/>
    <p:sldId id="275" r:id="rId10"/>
    <p:sldId id="276" r:id="rId11"/>
    <p:sldId id="277" r:id="rId12"/>
    <p:sldId id="278" r:id="rId13"/>
    <p:sldId id="271" r:id="rId14"/>
    <p:sldId id="27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91" d="100"/>
          <a:sy n="91" d="100"/>
        </p:scale>
        <p:origin x="-164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A421AF-F08C-443E-81A7-AB483C30695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05B7B8-683E-43EC-8FFD-C46B3E6E9C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6F19B-7724-4D61-BA91-DD9FCF2AD4FD}" type="slidenum">
              <a:rPr lang="en-US"/>
              <a:pPr/>
              <a:t>1</a:t>
            </a:fld>
            <a:endParaRPr lang="en-US"/>
          </a:p>
        </p:txBody>
      </p:sp>
      <p:sp>
        <p:nvSpPr>
          <p:cNvPr id="29698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10243" name="Picture 1027" descr="D:\FRONTPAGE THEMES\NATURE\ANABNR2.PNG"/>
          <p:cNvPicPr>
            <a:picLocks noChangeAspect="1" noChangeArrowheads="1"/>
          </p:cNvPicPr>
          <p:nvPr/>
        </p:nvPicPr>
        <p:blipFill>
          <a:blip r:embed="rId2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</p:spPr>
      </p:pic>
      <p:sp>
        <p:nvSpPr>
          <p:cNvPr id="10244" name="Rectangle 1028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7" name="Rectangle 1031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8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2819400" y="6324600"/>
            <a:ext cx="3200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10249" name="Rectangle 10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4D87321-B790-4AB5-8B07-92FB6E392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948FF-E208-4CF5-B2C9-32A2E4E63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FD285-7625-44F8-A0BC-FFE50DEDA5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471A4-C4F0-4020-837A-D28A6DEFB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D57D3-8513-462F-A6A9-417B00D88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31BD1-09FB-4DC5-8FAB-763550CD98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863CB-82DD-4B5A-8048-8ABE5FAD49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59166-DD90-4763-A60D-6ABD809CA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B06A1-0428-415E-9FCE-4DB6A3FCC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A9EED-8664-4D06-A2A9-1FCF062B18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UNESCO ICTLIP Module 3.  Lesson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835F4-A309-48FD-B435-C8FB7E7721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9220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9221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135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UNESCO ICTLIP Module 3.  Lesson 3</a:t>
            </a:r>
          </a:p>
        </p:txBody>
      </p:sp>
      <p:pic>
        <p:nvPicPr>
          <p:cNvPr id="9225" name="Picture 9" descr="C:\Wendy\anabnr2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</p:spPr>
      </p:pic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902F6618-58E2-4A53-B80B-C3C177BEE4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24B41EC-5BC2-4573-A89D-A6A79BF9F5A8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7315200" cy="13716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ICTLIP Module 3. Information Seeking in An Electronic Environment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114800"/>
            <a:ext cx="7315200" cy="1524000"/>
          </a:xfrm>
        </p:spPr>
        <p:txBody>
          <a:bodyPr/>
          <a:lstStyle/>
          <a:p>
            <a:r>
              <a:rPr lang="en-US">
                <a:latin typeface="Century Gothic" pitchFamily="34" charset="0"/>
              </a:rPr>
              <a:t>Lesson 3. What are the trends and issues in information seeking and behavior in an electronic environment? </a:t>
            </a:r>
            <a:endParaRPr lang="en-US">
              <a:latin typeface="Century Gothic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F720D-4DBE-4FC3-82EF-E1999EDB287C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7772400" cy="6858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Socio-political and Legal Issues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2971800"/>
          </a:xfrm>
        </p:spPr>
        <p:txBody>
          <a:bodyPr/>
          <a:lstStyle/>
          <a:p>
            <a:r>
              <a:rPr lang="en-US">
                <a:latin typeface="Century Gothic" pitchFamily="34" charset="0"/>
              </a:rPr>
              <a:t>Political preferences</a:t>
            </a:r>
          </a:p>
          <a:p>
            <a:r>
              <a:rPr lang="en-US">
                <a:latin typeface="Century Gothic" pitchFamily="34" charset="0"/>
              </a:rPr>
              <a:t>Social preferences</a:t>
            </a:r>
          </a:p>
          <a:p>
            <a:r>
              <a:rPr lang="en-US">
                <a:latin typeface="Century Gothic" pitchFamily="34" charset="0"/>
              </a:rPr>
              <a:t>Intellectual Property Rights</a:t>
            </a:r>
          </a:p>
          <a:p>
            <a:r>
              <a:rPr lang="en-US">
                <a:latin typeface="Century Gothic" pitchFamily="34" charset="0"/>
              </a:rPr>
              <a:t>Copyright and Fair Use</a:t>
            </a:r>
          </a:p>
          <a:p>
            <a:r>
              <a:rPr lang="en-US">
                <a:latin typeface="Century Gothic" pitchFamily="34" charset="0"/>
              </a:rPr>
              <a:t>Ethical Issues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34E57-E787-49C6-B4CD-34C2EE968D53}" type="slidenum">
              <a:rPr lang="en-US"/>
              <a:pPr/>
              <a:t>11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772400" cy="60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>
                <a:latin typeface="Century Gothic" pitchFamily="34" charset="0"/>
              </a:rPr>
              <a:t>Library Service and Organizational Changes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New reference and information services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Document delivery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E-mail and push technology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Interlibrary lending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Acquisitions policies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New service teams in the Library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Systems support staff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Automated Services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Digitization issues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Internet/CD-ROM use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Management practices and strategic planning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9C8F-480C-40D7-B55D-7A366F146B7D}" type="slidenum">
              <a:rPr lang="en-US"/>
              <a:pPr/>
              <a:t>12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latin typeface="Century Gothic" pitchFamily="34" charset="0"/>
              </a:rPr>
              <a:t>Issues in Developing Information Systems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Controlled vs. Natural indexing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Internal use or Web enabled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Human-Computer Interaction 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GUI and ease of use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Ergonomic issues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Technological issues—Emerging technologies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Database structure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Search strategies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User requirements</a:t>
            </a:r>
          </a:p>
          <a:p>
            <a:pPr>
              <a:lnSpc>
                <a:spcPct val="90000"/>
              </a:lnSpc>
            </a:pPr>
            <a:endParaRPr lang="en-US" sz="2800">
              <a:latin typeface="Century Gothic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3F29-16E0-4F58-A343-BC3BD9A55B92}" type="slidenum">
              <a:rPr lang="en-US"/>
              <a:pPr/>
              <a:t>13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>
                <a:latin typeface="Century Gothic" pitchFamily="34" charset="0"/>
              </a:rPr>
              <a:t>Controlled vs. Natural language Indexing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entury Gothic" pitchFamily="34" charset="0"/>
              </a:rPr>
              <a:t>Controlled indexing-Use of predefined descriptors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entury Gothic" pitchFamily="34" charset="0"/>
              </a:rPr>
              <a:t>Thesaurus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entury Gothic" pitchFamily="34" charset="0"/>
              </a:rPr>
              <a:t>Subject Headings List</a:t>
            </a:r>
          </a:p>
          <a:p>
            <a:pPr>
              <a:lnSpc>
                <a:spcPct val="90000"/>
              </a:lnSpc>
            </a:pPr>
            <a:r>
              <a:rPr lang="en-US">
                <a:latin typeface="Century Gothic" pitchFamily="34" charset="0"/>
              </a:rPr>
              <a:t>Natural Language Indexing-Use of keywords found in the document</a:t>
            </a:r>
          </a:p>
          <a:p>
            <a:pPr>
              <a:lnSpc>
                <a:spcPct val="90000"/>
              </a:lnSpc>
            </a:pPr>
            <a:r>
              <a:rPr lang="en-US">
                <a:latin typeface="Century Gothic" pitchFamily="34" charset="0"/>
              </a:rPr>
              <a:t>Semi-structured-Combination of keywords and descriptors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>
              <a:latin typeface="Century Gothic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1BCD5-BDC4-46C5-88DE-C0966249D0BE}" type="slidenum">
              <a:rPr lang="en-US"/>
              <a:pPr/>
              <a:t>14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5334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Conclusion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772400" cy="4114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>
                <a:latin typeface="Century Gothic" pitchFamily="34" charset="0"/>
              </a:rPr>
              <a:t>The format and the mode of access to information resources have changed because of the electronic environment in libraries and the industry brought about by ICT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Librarians, users and systems developers alike must cope with the changing and emerging technological environment to adequately respond to user needs.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0B232-D632-4C90-BD7F-6461AAEEFB27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772400" cy="11430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Rationale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114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800">
                <a:latin typeface="Century Gothic" pitchFamily="34" charset="0"/>
              </a:rPr>
              <a:t>The format and the mode of access to information resources have changed because of the electronic environment in libraries and the industry brought about by ICT</a:t>
            </a:r>
          </a:p>
          <a:p>
            <a:pPr>
              <a:lnSpc>
                <a:spcPct val="120000"/>
              </a:lnSpc>
            </a:pPr>
            <a:r>
              <a:rPr lang="en-US" sz="2800">
                <a:latin typeface="Century Gothic" pitchFamily="34" charset="0"/>
              </a:rPr>
              <a:t>Libraries, librarians and users have to cope with the challenge and make use of the advantages brought about by ICT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C80A-A5C1-44CE-A8C4-6E6D4353316E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772400" cy="11430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Scope of the Lesson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7724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Trends and issues in using both controlled and natural languages (as appropriate)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Trends and issues in information systems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Trends and issues in collection development and management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Trends and issues in methods of supporting user’s information seeking needs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905F-63AF-4CEB-BD26-55E63B6165E0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9144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Learning Outcomes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4582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Century Gothic" pitchFamily="34" charset="0"/>
                <a:cs typeface="Times New Roman" pitchFamily="18" charset="0"/>
              </a:rPr>
              <a:t>By the end of the lesson students will be familiar with the trends in and issues about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Using both controlled and natural languages (as appropriate) for developing tools for information seeking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Supporting information needs and information-seeking behaviors of users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Developing information systems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Collection development and management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Century Gothic" pitchFamily="34" charset="0"/>
              </a:rPr>
              <a:t>Methods to support information needs and information seeking behaviors of users 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2B39-BB70-4EA1-8671-9B838B816EC2}" type="slidenum">
              <a:rPr lang="en-US"/>
              <a:pPr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>
                <a:latin typeface="Century Gothic" pitchFamily="34" charset="0"/>
              </a:rPr>
              <a:t>The Electronic Information Environment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114800"/>
          </a:xfrm>
        </p:spPr>
        <p:txBody>
          <a:bodyPr/>
          <a:lstStyle/>
          <a:p>
            <a:r>
              <a:rPr lang="en-US">
                <a:latin typeface="Century Gothic" pitchFamily="34" charset="0"/>
              </a:rPr>
              <a:t>Electronic resources are here and will stay because of the advantages they have over the print medium. </a:t>
            </a:r>
          </a:p>
          <a:p>
            <a:r>
              <a:rPr lang="en-US">
                <a:latin typeface="Century Gothic" pitchFamily="34" charset="0"/>
              </a:rPr>
              <a:t>However, there are issues and trends that provide both opportunities and threats to the electronic environment.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F836-23FB-410E-9015-B67C9A71DE9A}" type="slidenum">
              <a:rPr lang="en-US"/>
              <a:pPr/>
              <a:t>6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382000" cy="6096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4000" b="1">
                <a:latin typeface="Century Gothic" pitchFamily="34" charset="0"/>
              </a:rPr>
              <a:t>Issues and Trends in Information Systems in an Electronic Environment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Technological 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Economic 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Human resources and users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Socio-political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Library service and Organizational Changes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Structured and unstructured information environment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Legal</a:t>
            </a:r>
          </a:p>
          <a:p>
            <a:pPr>
              <a:lnSpc>
                <a:spcPct val="90000"/>
              </a:lnSpc>
            </a:pPr>
            <a:endParaRPr lang="en-US" sz="2800">
              <a:latin typeface="Century Gothic" pitchFamily="34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4F9B-24FB-45FE-9BE2-4F5A55944A0F}" type="slidenum">
              <a:rPr lang="en-US"/>
              <a:pPr/>
              <a:t>7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7772400" cy="6858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Technological Issues and Trends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Hardware—Faster, bigger capacity; Fast development and obsolescence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Software—More powerful; Fast development and obsolescence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Networks—Faster, more powerful, more difficult to monitor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Reliability of system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Security of data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Upgrades to new technological environment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Century Gothic" pitchFamily="34" charset="0"/>
              </a:rPr>
              <a:t>System support</a:t>
            </a:r>
          </a:p>
          <a:p>
            <a:pPr lvl="1">
              <a:lnSpc>
                <a:spcPct val="90000"/>
              </a:lnSpc>
            </a:pPr>
            <a:endParaRPr lang="en-US" sz="2400">
              <a:latin typeface="Century Gothic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3FC86-023B-4413-88E2-71EF13A535D2}" type="slidenum">
              <a:rPr lang="en-US"/>
              <a:pPr/>
              <a:t>8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5334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Economic Issues and Trends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More affordable hardware but fast obsolescence.  Continuing expense.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More expensive sophisticated software with frequent upgrades. Continuing expense.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Training is continuous. Needs to keep up with developments.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Faster networks.Continuous infrastructure development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entury Gothic" pitchFamily="34" charset="0"/>
              </a:rPr>
              <a:t>Useful life of resources dependent on the technological environment. Might need frequent conversion and back-up of data.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latin typeface="Century Gothic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UNESCO ICTLIP Module 3.  Lesson 3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36EF-1CD7-4F97-B8ED-42753096E525}" type="slidenum">
              <a:rPr lang="en-US"/>
              <a:pPr/>
              <a:t>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b="1">
                <a:latin typeface="Century Gothic" pitchFamily="34" charset="0"/>
              </a:rPr>
              <a:t>Human Resources and Users</a:t>
            </a:r>
            <a:r>
              <a:rPr lang="en-US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772400" cy="2362200"/>
          </a:xfrm>
        </p:spPr>
        <p:txBody>
          <a:bodyPr/>
          <a:lstStyle/>
          <a:p>
            <a:r>
              <a:rPr lang="en-US">
                <a:latin typeface="Century Gothic" pitchFamily="34" charset="0"/>
              </a:rPr>
              <a:t>Continuing training on ICT needed.</a:t>
            </a:r>
          </a:p>
          <a:p>
            <a:r>
              <a:rPr lang="en-US">
                <a:latin typeface="Century Gothic" pitchFamily="34" charset="0"/>
              </a:rPr>
              <a:t>User needs and preferences must be established</a:t>
            </a:r>
          </a:p>
          <a:p>
            <a:r>
              <a:rPr lang="en-US">
                <a:latin typeface="Century Gothic" pitchFamily="34" charset="0"/>
              </a:rPr>
              <a:t>Information seeking behavior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109</TotalTime>
  <Words>652</Words>
  <Application>Microsoft PowerPoint</Application>
  <PresentationFormat>On-screen Show (4:3)</PresentationFormat>
  <Paragraphs>112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Wingdings</vt:lpstr>
      <vt:lpstr>Century Gothic</vt:lpstr>
      <vt:lpstr>Nature</vt:lpstr>
      <vt:lpstr>ICTLIP Module 3. Information Seeking in An Electronic Environment</vt:lpstr>
      <vt:lpstr>Rationale</vt:lpstr>
      <vt:lpstr>Scope of the Lesson</vt:lpstr>
      <vt:lpstr>Learning Outcomes</vt:lpstr>
      <vt:lpstr>The Electronic Information Environment</vt:lpstr>
      <vt:lpstr>Issues and Trends in Information Systems in an Electronic Environment</vt:lpstr>
      <vt:lpstr>Technological Issues and Trends</vt:lpstr>
      <vt:lpstr>Economic Issues and Trends</vt:lpstr>
      <vt:lpstr>Human Resources and Users </vt:lpstr>
      <vt:lpstr>Socio-political and Legal Issues</vt:lpstr>
      <vt:lpstr>Library Service and Organizational Changes</vt:lpstr>
      <vt:lpstr>Issues in Developing Information Systems</vt:lpstr>
      <vt:lpstr>Controlled vs. Natural language Indexing</vt:lpstr>
      <vt:lpstr>Conclusion</vt:lpstr>
    </vt:vector>
  </TitlesOfParts>
  <Company>Bits&amp;Parity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U_ICT_M3L3</dc:title>
  <dc:creator>oliver</dc:creator>
  <cp:lastModifiedBy>User</cp:lastModifiedBy>
  <cp:revision>9</cp:revision>
  <dcterms:created xsi:type="dcterms:W3CDTF">1992-11-01T12:05:15Z</dcterms:created>
  <dcterms:modified xsi:type="dcterms:W3CDTF">2014-03-01T16:38:47Z</dcterms:modified>
</cp:coreProperties>
</file>