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5"/>
  </p:notesMasterIdLst>
  <p:handoutMasterIdLst>
    <p:handoutMasterId r:id="rId36"/>
  </p:handoutMasterIdLst>
  <p:sldIdLst>
    <p:sldId id="256" r:id="rId2"/>
    <p:sldId id="273" r:id="rId3"/>
    <p:sldId id="274" r:id="rId4"/>
    <p:sldId id="310" r:id="rId5"/>
    <p:sldId id="257" r:id="rId6"/>
    <p:sldId id="314" r:id="rId7"/>
    <p:sldId id="313" r:id="rId8"/>
    <p:sldId id="260" r:id="rId9"/>
    <p:sldId id="262" r:id="rId10"/>
    <p:sldId id="263" r:id="rId11"/>
    <p:sldId id="266" r:id="rId12"/>
    <p:sldId id="264" r:id="rId13"/>
    <p:sldId id="265" r:id="rId14"/>
    <p:sldId id="267" r:id="rId15"/>
    <p:sldId id="258" r:id="rId16"/>
    <p:sldId id="315" r:id="rId17"/>
    <p:sldId id="319" r:id="rId18"/>
    <p:sldId id="316" r:id="rId19"/>
    <p:sldId id="321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11" r:id="rId32"/>
    <p:sldId id="339" r:id="rId33"/>
    <p:sldId id="341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0202"/>
    <a:srgbClr val="7501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680" autoAdjust="0"/>
    <p:restoredTop sz="94660"/>
  </p:normalViewPr>
  <p:slideViewPr>
    <p:cSldViewPr>
      <p:cViewPr>
        <p:scale>
          <a:sx n="66" d="100"/>
          <a:sy n="66" d="100"/>
        </p:scale>
        <p:origin x="-1494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E636AC-E7BB-40E4-9C42-AF849A2DA5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05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04BE5B-0A61-4997-A35D-04B87C708E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3E3DE7-66A1-4603-8372-45E36DC93C1D}" type="slidenum">
              <a:rPr lang="en-US"/>
              <a:pPr/>
              <a:t>1</a:t>
            </a:fld>
            <a:endParaRPr lang="en-US"/>
          </a:p>
        </p:txBody>
      </p:sp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536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6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536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8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9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539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9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9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40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401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402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1</a:t>
            </a:r>
          </a:p>
        </p:txBody>
      </p:sp>
      <p:sp>
        <p:nvSpPr>
          <p:cNvPr id="15403" name="Rectangle 4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13525"/>
            <a:ext cx="1143000" cy="244475"/>
          </a:xfrm>
        </p:spPr>
        <p:txBody>
          <a:bodyPr/>
          <a:lstStyle>
            <a:lvl1pPr>
              <a:defRPr/>
            </a:lvl1pPr>
          </a:lstStyle>
          <a:p>
            <a:fld id="{5C715421-CCF7-459E-9760-E8BB6FB77D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23C68-9A60-4BFA-9273-45A9B1FE52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2C49B-226D-4B07-80AB-D723E2D166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13525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77000" y="6613525"/>
            <a:ext cx="1371600" cy="244475"/>
          </a:xfrm>
        </p:spPr>
        <p:txBody>
          <a:bodyPr/>
          <a:lstStyle>
            <a:lvl1pPr>
              <a:defRPr/>
            </a:lvl1pPr>
          </a:lstStyle>
          <a:p>
            <a:fld id="{3615D344-7AF2-4561-9291-A9095948DE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D38A4-29B3-4CA6-B92B-5BEC403991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E79A9-AA47-4169-846C-590308D7F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0D860-6FCA-4FB6-9CE9-D420BA5929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40647-0051-44E2-9872-56D8DCD16C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76CAF-1B23-4F9C-A3BF-659D1CAF61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F9478-A98E-4F30-9CF3-EEDCC5ED42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16D24-1F01-4E04-B546-5FE9183E81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5 Lesson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6BFA5-C86C-4FAF-8DA2-F17147E19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433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434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5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6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436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7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7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7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37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525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UNESCO ICTLIP Module 5 Lesson 1</a:t>
            </a:r>
          </a:p>
        </p:txBody>
      </p:sp>
      <p:sp>
        <p:nvSpPr>
          <p:cNvPr id="1437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613525"/>
            <a:ext cx="137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56302FB-BA9A-47BB-90E4-9187A92E34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7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4380" name="Picture 44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83538" y="5715000"/>
            <a:ext cx="962025" cy="979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6EF2F95-FA64-47E5-B97F-39566EBC4AEE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355725"/>
          </a:xfrm>
        </p:spPr>
        <p:txBody>
          <a:bodyPr/>
          <a:lstStyle/>
          <a:p>
            <a:r>
              <a:rPr lang="en-US" sz="4800"/>
              <a:t>The Internet As An Information Resource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590800"/>
            <a:ext cx="1720850" cy="175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" y="5197475"/>
            <a:ext cx="8763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 eaLnBrk="1" hangingPunct="1"/>
            <a:r>
              <a:rPr lang="en-US" sz="4400">
                <a:solidFill>
                  <a:schemeClr val="tx2"/>
                </a:solidFill>
                <a:latin typeface="Arial" charset="0"/>
              </a:rPr>
              <a:t>Lesson 1: How the Internet Works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2BD4-6051-4880-B08A-7156370DDBF5}" type="slidenum">
              <a:rPr lang="en-US"/>
              <a:pPr/>
              <a:t>10</a:t>
            </a:fld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Newsgroups</a:t>
            </a:r>
          </a:p>
          <a:p>
            <a:r>
              <a:rPr lang="en-US"/>
              <a:t>Service dedicated to discussions on a particular topic through posted articles</a:t>
            </a:r>
          </a:p>
          <a:p>
            <a:r>
              <a:rPr lang="en-US"/>
              <a:t>Accessible through newsreaders</a:t>
            </a:r>
          </a:p>
          <a:p>
            <a:r>
              <a:rPr lang="en-US"/>
              <a:t>Names signify to users the topic of discussion</a:t>
            </a:r>
          </a:p>
          <a:p>
            <a:pPr lvl="1"/>
            <a:r>
              <a:rPr lang="en-US">
                <a:solidFill>
                  <a:schemeClr val="tx2"/>
                </a:solidFill>
              </a:rPr>
              <a:t>ex. alt.library.automation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What are the major Internet tools and services?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54DE-0C3D-4A98-9701-D32AB82D1A6D}" type="slidenum">
              <a:rPr lang="en-US"/>
              <a:pPr/>
              <a:t>11</a:t>
            </a:fld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9342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/>
              <a:t>IRC (Internet Relay Chat)</a:t>
            </a:r>
          </a:p>
          <a:p>
            <a:r>
              <a:rPr lang="en-US" sz="2800"/>
              <a:t>Allows real-time text based communication through the Internet</a:t>
            </a:r>
          </a:p>
          <a:p>
            <a:r>
              <a:rPr lang="en-US" sz="2800"/>
              <a:t>Organized by topic of interest into “channels”</a:t>
            </a:r>
          </a:p>
          <a:p>
            <a:r>
              <a:rPr lang="en-US" sz="2800"/>
              <a:t>Discussion occurs in “chatrooms”</a:t>
            </a:r>
          </a:p>
          <a:p>
            <a:r>
              <a:rPr lang="en-US" sz="2800"/>
              <a:t>Some Websites have built-in chatrooms</a:t>
            </a:r>
          </a:p>
        </p:txBody>
      </p:sp>
      <p:pic>
        <p:nvPicPr>
          <p:cNvPr id="25604" name="Picture 4" descr="tcpip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705600" y="1828800"/>
            <a:ext cx="1905000" cy="1708150"/>
          </a:xfrm>
          <a:noFill/>
          <a:ln/>
        </p:spPr>
      </p:pic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What are the major Internet tools and services?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BF99C-A054-4C35-A1AF-E9064D8D9E39}" type="slidenum">
              <a:rPr lang="en-US"/>
              <a:pPr/>
              <a:t>12</a:t>
            </a:fld>
            <a:endParaRPr lang="en-US"/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Telnet</a:t>
            </a:r>
          </a:p>
          <a:p>
            <a:pPr>
              <a:lnSpc>
                <a:spcPct val="90000"/>
              </a:lnSpc>
            </a:pPr>
            <a:r>
              <a:rPr lang="en-US"/>
              <a:t>Service that allows one computer to access another computer</a:t>
            </a:r>
          </a:p>
          <a:p>
            <a:pPr>
              <a:lnSpc>
                <a:spcPct val="90000"/>
              </a:lnSpc>
            </a:pPr>
            <a:r>
              <a:rPr lang="en-US"/>
              <a:t>Enables the user to exchange data and issue commands on the other computer, the Telnet host</a:t>
            </a:r>
          </a:p>
          <a:p>
            <a:pPr>
              <a:lnSpc>
                <a:spcPct val="90000"/>
              </a:lnSpc>
            </a:pPr>
            <a:r>
              <a:rPr lang="en-US"/>
              <a:t>Mainly used by libraries to allow access to information stored in their computers</a:t>
            </a:r>
          </a:p>
        </p:txBody>
      </p:sp>
      <p:sp>
        <p:nvSpPr>
          <p:cNvPr id="23557" name="Rectangle 102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What are the major Internet tools and services?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7D70-2FE8-4741-BB46-AA37032659D2}" type="slidenum">
              <a:rPr lang="en-US"/>
              <a:pPr/>
              <a:t>13</a:t>
            </a:fld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382000" cy="304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/>
              <a:t>FTP (File Transfer Protocol)</a:t>
            </a:r>
          </a:p>
          <a:p>
            <a:r>
              <a:rPr lang="en-US" sz="2400"/>
              <a:t>Allows the transfer or copying of files from one computer to another</a:t>
            </a:r>
          </a:p>
          <a:p>
            <a:r>
              <a:rPr lang="en-US" sz="2400"/>
              <a:t>Ideal for procuring or sending files to a remote computer</a:t>
            </a:r>
          </a:p>
          <a:p>
            <a:r>
              <a:rPr lang="en-US" sz="2400"/>
              <a:t>FTP Programs available freely</a:t>
            </a:r>
          </a:p>
          <a:p>
            <a:r>
              <a:rPr lang="en-US" sz="2400"/>
              <a:t>Modern browsers have built in FTP capabilities</a:t>
            </a:r>
          </a:p>
        </p:txBody>
      </p:sp>
      <p:pic>
        <p:nvPicPr>
          <p:cNvPr id="24580" name="Picture 4" descr="Ftp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124200" y="4267200"/>
            <a:ext cx="2819400" cy="2138363"/>
          </a:xfrm>
          <a:noFill/>
          <a:ln/>
        </p:spPr>
      </p:pic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What are the major Internet tools and services?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31C9-2056-4F2A-8E19-F5532733B5B9}" type="slidenum">
              <a:rPr lang="en-US"/>
              <a:pPr/>
              <a:t>14</a:t>
            </a:fld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World Wide Web (www)</a:t>
            </a:r>
          </a:p>
          <a:p>
            <a:pPr>
              <a:lnSpc>
                <a:spcPct val="80000"/>
              </a:lnSpc>
            </a:pPr>
            <a:r>
              <a:rPr lang="en-US" sz="2400"/>
              <a:t>Invented in 1991 by Tim Berners-Lee, the web is the fastest-growing Internet service. </a:t>
            </a:r>
          </a:p>
          <a:p>
            <a:pPr>
              <a:lnSpc>
                <a:spcPct val="80000"/>
              </a:lnSpc>
            </a:pPr>
            <a:r>
              <a:rPr lang="en-US" sz="2400"/>
              <a:t>Based on HTML (Hyper Text Markup Language) allowing users to access data in multimedia format</a:t>
            </a:r>
          </a:p>
          <a:p>
            <a:pPr>
              <a:lnSpc>
                <a:spcPct val="80000"/>
              </a:lnSpc>
            </a:pPr>
            <a:r>
              <a:rPr lang="en-US" sz="2400"/>
              <a:t>Simplest unit is the Webpage, primarily a document encoded in HTML format that can be accessed by using a browser</a:t>
            </a:r>
          </a:p>
          <a:p>
            <a:pPr>
              <a:lnSpc>
                <a:spcPct val="80000"/>
              </a:lnSpc>
            </a:pPr>
            <a:r>
              <a:rPr lang="en-US" sz="2400"/>
              <a:t>HTML links contents of a Webpage to each other as well as to other Web pages through a hyperlink</a:t>
            </a:r>
          </a:p>
          <a:p>
            <a:pPr>
              <a:lnSpc>
                <a:spcPct val="80000"/>
              </a:lnSpc>
            </a:pPr>
            <a:r>
              <a:rPr lang="en-US" sz="2400"/>
              <a:t>Each page has an address, a Uniform Resource Locator (URL)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What are the major Internet tools and services?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0CB2-E3D4-4DE8-BDE8-FBBE258CDA79}" type="slidenum">
              <a:rPr lang="en-US"/>
              <a:pPr/>
              <a:t>15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Internet’s history?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800600"/>
          </a:xfrm>
        </p:spPr>
        <p:txBody>
          <a:bodyPr/>
          <a:lstStyle/>
          <a:p>
            <a:r>
              <a:rPr lang="en-US" sz="2800"/>
              <a:t>The Internet grew from ARPANET the first computer network designed for the Advanced Research Projects Agency (ARPA) of the U.S Department of Defense</a:t>
            </a:r>
          </a:p>
          <a:p>
            <a:r>
              <a:rPr lang="en-US" sz="2800"/>
              <a:t>ARPA sponsored research on </a:t>
            </a:r>
            <a:r>
              <a:rPr lang="en-US" sz="2800">
                <a:latin typeface="Arial" charset="0"/>
                <a:cs typeface="Arial" charset="0"/>
              </a:rPr>
              <a:t>interconnecting geographically remote computers to allow communication and sharing of data and resources</a:t>
            </a:r>
          </a:p>
          <a:p>
            <a:r>
              <a:rPr lang="en-US" sz="2800"/>
              <a:t>The goal was to create a communications network that could exist even if parts of it was incapacitated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2D61-2288-4142-AD46-C35C59936175}" type="slidenum">
              <a:rPr lang="en-US"/>
              <a:pPr/>
              <a:t>16</a:t>
            </a:fld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077200" cy="4114800"/>
          </a:xfrm>
        </p:spPr>
        <p:txBody>
          <a:bodyPr/>
          <a:lstStyle/>
          <a:p>
            <a:r>
              <a:rPr lang="en-US" sz="2800">
                <a:latin typeface="Arial" charset="0"/>
                <a:cs typeface="Arial" charset="0"/>
              </a:rPr>
              <a:t>One of the early developments that proved significant to the success of ARPANET (which later on becomes the Internet) were “packet switching” and “TCP/IP”</a:t>
            </a:r>
          </a:p>
          <a:p>
            <a:r>
              <a:rPr lang="en-US" sz="2800">
                <a:latin typeface="Arial" charset="0"/>
                <a:cs typeface="Arial" charset="0"/>
              </a:rPr>
              <a:t>Packet switching involves digital systems that transmit data in small packets that use the best current path to their destination </a:t>
            </a:r>
          </a:p>
          <a:p>
            <a:r>
              <a:rPr lang="en-US" sz="2800">
                <a:latin typeface="Arial" charset="0"/>
                <a:cs typeface="Arial" charset="0"/>
              </a:rPr>
              <a:t>TCP/IP is the core Internet protocol that allows computers to communicate with each other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What is the Internet’s history?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5D3A-5AED-40D2-9165-9E69B21E10D1}" type="slidenum">
              <a:rPr lang="en-US"/>
              <a:pPr/>
              <a:t>17</a:t>
            </a:fld>
            <a:endParaRPr lang="en-US"/>
          </a:p>
        </p:txBody>
      </p:sp>
      <p:sp>
        <p:nvSpPr>
          <p:cNvPr id="113666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cs typeface="Arial" charset="0"/>
              </a:rPr>
              <a:t>Realizing the value of interconnected computers the academic community started with its own research network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cs typeface="Arial" charset="0"/>
              </a:rPr>
              <a:t>The NSFNet, created and named for the National Science Foundation, linked academic networks that connected universities and research organizations around North America.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cs typeface="Arial" charset="0"/>
              </a:rPr>
              <a:t>Networks from Europe and other countries were connected to NSFNet making it the backbone of the Internet.</a:t>
            </a:r>
          </a:p>
        </p:txBody>
      </p:sp>
      <p:sp>
        <p:nvSpPr>
          <p:cNvPr id="113667" name="Rectangle 10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What is the Internet’s history?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6CBA-6178-46B5-80ED-0FC412C436A0}" type="slidenum">
              <a:rPr lang="en-US"/>
              <a:pPr/>
              <a:t>18</a:t>
            </a:fld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343400"/>
          </a:xfrm>
        </p:spPr>
        <p:txBody>
          <a:bodyPr/>
          <a:lstStyle/>
          <a:p>
            <a:r>
              <a:rPr lang="en-US" sz="2800">
                <a:latin typeface="Arial" charset="0"/>
                <a:cs typeface="Arial" charset="0"/>
              </a:rPr>
              <a:t>ARPANET was decommissioned and the management of the Internet was passed on to the NSFNET</a:t>
            </a:r>
          </a:p>
          <a:p>
            <a:r>
              <a:rPr lang="en-US" sz="2800">
                <a:latin typeface="Arial" charset="0"/>
                <a:cs typeface="Arial" charset="0"/>
              </a:rPr>
              <a:t>Restriction on commercial use was lifted</a:t>
            </a:r>
          </a:p>
          <a:p>
            <a:r>
              <a:rPr lang="en-US" sz="2800">
                <a:latin typeface="Arial" charset="0"/>
                <a:cs typeface="Arial" charset="0"/>
              </a:rPr>
              <a:t>The emergence of World Wide Web, and Mosaic brought an unprecedented growth to the Internet</a:t>
            </a:r>
          </a:p>
          <a:p>
            <a:r>
              <a:rPr lang="en-US" sz="2800">
                <a:latin typeface="Arial" charset="0"/>
                <a:cs typeface="Arial" charset="0"/>
              </a:rPr>
              <a:t>NSFNET reverts back to a research project, leaving the Internet in commercial hands and its management to independent organizations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What is the Internet’s history?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2F7CB-18CE-4243-9B64-247FF28CB6A0}" type="slidenum">
              <a:rPr lang="en-US"/>
              <a:pPr/>
              <a:t>19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3429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Arial" charset="0"/>
                <a:cs typeface="Times New Roman" charset="0"/>
              </a:rPr>
              <a:t>Summary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cs typeface="Times New Roman" charset="0"/>
              </a:rPr>
              <a:t>The Internet started as a military network called ARPANET, which was involved in networking research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cs typeface="Times New Roman" charset="0"/>
              </a:rPr>
              <a:t>The Internet later expanded to include universities, businesses and individuals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cs typeface="Times New Roman" charset="0"/>
              </a:rPr>
              <a:t>Today, the Internet is also referred to as the Net, Information Superhighway, and Cyberspace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What is the Internet’s history?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B3B5-9D8D-465C-A7CF-7518EF3432D8}" type="slidenum">
              <a:rPr lang="en-US"/>
              <a:pPr/>
              <a:t>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RATIONALE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In conjunction with the shift from print to digital information,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the Internet is fast becoming the primary source of information, requiring librarians and information personnel to gain new skills and knowledge in using the Internet as an information resource.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CB35-FD91-4DAF-9167-C69785964527}" type="slidenum">
              <a:rPr lang="en-US"/>
              <a:pPr/>
              <a:t>20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the Internet work?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6675"/>
            <a:ext cx="8229600" cy="5064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Protocols – standardized rules that define how computers communicate  and exchange data </a:t>
            </a:r>
          </a:p>
          <a:p>
            <a:pPr>
              <a:lnSpc>
                <a:spcPct val="90000"/>
              </a:lnSpc>
            </a:pPr>
            <a:r>
              <a:rPr lang="en-US" sz="2800"/>
              <a:t>IP address – unique number used to identify computers on the Internet</a:t>
            </a:r>
          </a:p>
          <a:p>
            <a:pPr>
              <a:lnSpc>
                <a:spcPct val="90000"/>
              </a:lnSpc>
            </a:pPr>
            <a:r>
              <a:rPr lang="en-US" sz="2800"/>
              <a:t>Domain name – structured naming system to locate computers on the Internet </a:t>
            </a:r>
          </a:p>
          <a:p>
            <a:pPr>
              <a:lnSpc>
                <a:spcPct val="90000"/>
              </a:lnSpc>
            </a:pPr>
            <a:r>
              <a:rPr lang="en-US" sz="2800"/>
              <a:t>URL – uniform naming scheme that specifies unique addresses of Internet resources</a:t>
            </a:r>
          </a:p>
          <a:p>
            <a:pPr>
              <a:lnSpc>
                <a:spcPct val="90000"/>
              </a:lnSpc>
            </a:pPr>
            <a:r>
              <a:rPr lang="en-US" sz="2800"/>
              <a:t>Client and server – computing architecture used by most Internet services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A594-43FE-4C21-8433-ABBB8BB4902D}" type="slidenum">
              <a:rPr lang="en-US"/>
              <a:pPr/>
              <a:t>21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the Internet work?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TCP/IP (Transmission Control Protocol 		/ Internet Protocol)</a:t>
            </a:r>
          </a:p>
          <a:p>
            <a:pPr>
              <a:lnSpc>
                <a:spcPct val="90000"/>
              </a:lnSpc>
            </a:pPr>
            <a:r>
              <a:rPr lang="en-US" sz="2800"/>
              <a:t>The Internet is a packet-switching network that uses TCP/IP as its core protocol</a:t>
            </a:r>
          </a:p>
          <a:p>
            <a:pPr>
              <a:lnSpc>
                <a:spcPct val="90000"/>
              </a:lnSpc>
            </a:pPr>
            <a:r>
              <a:rPr lang="en-US" sz="2800"/>
              <a:t>TCP/IP is a suite of protocols that govern network addresses and the organization and packaging of the information to be sent over the Internet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TCP – flow control and recovery of packets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IP – addressing and forwarding of individual packets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B77B-00F9-4558-B909-6F617890639F}" type="slidenum">
              <a:rPr lang="en-US"/>
              <a:pPr/>
              <a:t>22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the Internet work?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Internet Protocols</a:t>
            </a:r>
          </a:p>
          <a:p>
            <a:pPr>
              <a:lnSpc>
                <a:spcPct val="90000"/>
              </a:lnSpc>
            </a:pPr>
            <a:r>
              <a:rPr lang="en-US" sz="2400"/>
              <a:t>HTTP (Hypertext Transfer Protocol Protocol) - for accessing and transmitting World Wide Web documents </a:t>
            </a:r>
          </a:p>
          <a:p>
            <a:pPr>
              <a:lnSpc>
                <a:spcPct val="90000"/>
              </a:lnSpc>
            </a:pPr>
            <a:r>
              <a:rPr lang="en-US" sz="2400"/>
              <a:t>FTP (File Transfer Protocol Protocol) - for transferring files from one computer to another </a:t>
            </a:r>
          </a:p>
          <a:p>
            <a:pPr>
              <a:lnSpc>
                <a:spcPct val="90000"/>
              </a:lnSpc>
            </a:pPr>
            <a:r>
              <a:rPr lang="en-US" sz="2400"/>
              <a:t>Gopher Protocol - for accessing documents via Gopher menus (no longer widely used) </a:t>
            </a:r>
          </a:p>
          <a:p>
            <a:pPr>
              <a:lnSpc>
                <a:spcPct val="90000"/>
              </a:lnSpc>
            </a:pPr>
            <a:r>
              <a:rPr lang="en-US" sz="2400"/>
              <a:t>Telnet Protocol - allows users to logon to a remote computer </a:t>
            </a:r>
          </a:p>
          <a:p>
            <a:pPr>
              <a:lnSpc>
                <a:spcPct val="90000"/>
              </a:lnSpc>
            </a:pPr>
            <a:r>
              <a:rPr lang="en-US" sz="2400"/>
              <a:t>SMTP (Simple Mail Transfer Protocol) for sending and managing electronic mails (e-mail)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6699-BCD2-4EC6-AA90-B5C3D5EC5545}" type="slidenum">
              <a:rPr lang="en-US"/>
              <a:pPr/>
              <a:t>23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the Internet work?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IP address</a:t>
            </a:r>
          </a:p>
          <a:p>
            <a:r>
              <a:rPr lang="en-US" sz="2800"/>
              <a:t>IP address is a unique address assigned to each computer connected to the Internet</a:t>
            </a:r>
          </a:p>
          <a:p>
            <a:r>
              <a:rPr lang="en-US" sz="2800"/>
              <a:t>It is used by TCP/IP to route packets of information from a sender to a location on the Internet </a:t>
            </a:r>
          </a:p>
          <a:p>
            <a:r>
              <a:rPr lang="en-US" sz="2800"/>
              <a:t>IP address consist of four sets of numbers ranging from 0 to 255 Ex. 249.7.13.53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E548-81E1-408A-BD13-27ECFD80ABAC}" type="slidenum">
              <a:rPr lang="en-US"/>
              <a:pPr/>
              <a:t>24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the Internet work?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IP address</a:t>
            </a:r>
          </a:p>
          <a:p>
            <a:r>
              <a:rPr lang="en-US" sz="2800"/>
              <a:t>249.7.13.53</a:t>
            </a:r>
          </a:p>
          <a:p>
            <a:r>
              <a:rPr lang="en-US" sz="2800"/>
              <a:t>The first two number sets designate the network</a:t>
            </a:r>
          </a:p>
          <a:p>
            <a:r>
              <a:rPr lang="en-US" sz="2800"/>
              <a:t>The third number set identifies the local network</a:t>
            </a:r>
          </a:p>
          <a:p>
            <a:r>
              <a:rPr lang="en-US" sz="2800"/>
              <a:t>The fourth number set  identifies the particular machine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CDB0-0657-4B0A-A55C-52C5BF4EC227}" type="slidenum">
              <a:rPr lang="en-US"/>
              <a:pPr/>
              <a:t>25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the Internet work?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Domain names</a:t>
            </a:r>
          </a:p>
          <a:p>
            <a:pPr>
              <a:lnSpc>
                <a:spcPct val="90000"/>
              </a:lnSpc>
            </a:pPr>
            <a:r>
              <a:rPr lang="en-US" sz="2800"/>
              <a:t>Domain names are the alias or English language equivalent of a computer’s IP addresses</a:t>
            </a:r>
          </a:p>
          <a:p>
            <a:pPr>
              <a:lnSpc>
                <a:spcPct val="90000"/>
              </a:lnSpc>
            </a:pPr>
            <a:r>
              <a:rPr lang="en-US" sz="2800"/>
              <a:t>Domain Name System (DNS) allows the use of easier to remember domain names instead of IP addresses to locate computers on the Internet</a:t>
            </a:r>
          </a:p>
          <a:p>
            <a:pPr>
              <a:lnSpc>
                <a:spcPct val="90000"/>
              </a:lnSpc>
            </a:pPr>
            <a:r>
              <a:rPr lang="en-US" sz="2800"/>
              <a:t>Domain Name Resolvers scattered across the Internet translate domain names into IP addresses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75CB-BC75-4A62-AE85-B88AEB73C42A}" type="slidenum">
              <a:rPr lang="en-US"/>
              <a:pPr/>
              <a:t>26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the Internet work?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Domain names</a:t>
            </a:r>
          </a:p>
          <a:p>
            <a:pPr>
              <a:lnSpc>
                <a:spcPct val="90000"/>
              </a:lnSpc>
            </a:pPr>
            <a:r>
              <a:rPr lang="en-US" sz="2800"/>
              <a:t>Domain names have two parts: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First part names the host computer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Second part identifies the top level domain</a:t>
            </a:r>
          </a:p>
          <a:p>
            <a:pPr>
              <a:lnSpc>
                <a:spcPct val="90000"/>
              </a:lnSpc>
            </a:pPr>
            <a:r>
              <a:rPr lang="en-US" sz="2800"/>
              <a:t>Top level domains (TLD) – identifies the type of host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Generic Top Level Domains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Country Code Top Level Domains</a:t>
            </a:r>
          </a:p>
          <a:p>
            <a:pPr>
              <a:lnSpc>
                <a:spcPct val="90000"/>
              </a:lnSpc>
            </a:pPr>
            <a:r>
              <a:rPr lang="en-US" sz="2800"/>
              <a:t>Domain names are used in URLs and e-mail addresses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DA00-4802-41C7-B704-3E028481A865}" type="slidenum">
              <a:rPr lang="en-US"/>
              <a:pPr/>
              <a:t>27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Top Level Domains</a:t>
            </a:r>
          </a:p>
          <a:p>
            <a:r>
              <a:rPr lang="en-US" sz="2800" b="1"/>
              <a:t>.com</a:t>
            </a:r>
            <a:r>
              <a:rPr lang="en-US" sz="2800"/>
              <a:t> – commercial/company site</a:t>
            </a:r>
          </a:p>
          <a:p>
            <a:r>
              <a:rPr lang="en-US" sz="2800" b="1"/>
              <a:t>.edu/ac </a:t>
            </a:r>
            <a:r>
              <a:rPr lang="en-US" sz="2800"/>
              <a:t>- educational/academic 	</a:t>
            </a:r>
          </a:p>
          <a:p>
            <a:r>
              <a:rPr lang="en-US" sz="2800" b="1"/>
              <a:t>.gov</a:t>
            </a:r>
            <a:r>
              <a:rPr lang="en-US" sz="2800"/>
              <a:t> – government site</a:t>
            </a:r>
          </a:p>
          <a:p>
            <a:r>
              <a:rPr lang="en-US" sz="2800" b="1"/>
              <a:t>.org</a:t>
            </a:r>
            <a:r>
              <a:rPr lang="en-US" sz="2800"/>
              <a:t> – non-profit organization</a:t>
            </a:r>
          </a:p>
          <a:p>
            <a:r>
              <a:rPr lang="en-US" sz="2800" b="1"/>
              <a:t>.mil</a:t>
            </a:r>
            <a:r>
              <a:rPr lang="en-US" sz="2800"/>
              <a:t> – military sites</a:t>
            </a:r>
          </a:p>
          <a:p>
            <a:r>
              <a:rPr lang="en-US" sz="2800" b="1"/>
              <a:t>.int</a:t>
            </a:r>
            <a:r>
              <a:rPr lang="en-US" sz="2800"/>
              <a:t> – international organizations</a:t>
            </a:r>
          </a:p>
          <a:p>
            <a:r>
              <a:rPr lang="en-US" sz="2800" b="1"/>
              <a:t>.net</a:t>
            </a:r>
            <a:r>
              <a:rPr lang="en-US" sz="2800"/>
              <a:t> – network providers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How does the Internet work?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9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9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9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9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9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9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9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9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B3E4-3D08-4052-86FC-93950AC3CEC3}" type="slidenum">
              <a:rPr lang="en-US"/>
              <a:pPr/>
              <a:t>28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Additional Top Level Domains</a:t>
            </a:r>
          </a:p>
          <a:p>
            <a:pPr>
              <a:lnSpc>
                <a:spcPct val="90000"/>
              </a:lnSpc>
            </a:pPr>
            <a:r>
              <a:rPr lang="en-US" sz="2800" b="1"/>
              <a:t>.aero</a:t>
            </a:r>
            <a:r>
              <a:rPr lang="en-US" sz="2800"/>
              <a:t> - restricted use by the air transportation industry </a:t>
            </a:r>
          </a:p>
          <a:p>
            <a:pPr>
              <a:lnSpc>
                <a:spcPct val="90000"/>
              </a:lnSpc>
            </a:pPr>
            <a:r>
              <a:rPr lang="en-US" sz="2800" b="1"/>
              <a:t>.biz</a:t>
            </a:r>
            <a:r>
              <a:rPr lang="en-US" sz="2800"/>
              <a:t>  - general use by businesses </a:t>
            </a:r>
          </a:p>
          <a:p>
            <a:pPr>
              <a:lnSpc>
                <a:spcPct val="90000"/>
              </a:lnSpc>
            </a:pPr>
            <a:r>
              <a:rPr lang="en-US" sz="2800" b="1"/>
              <a:t>.coop</a:t>
            </a:r>
            <a:r>
              <a:rPr lang="en-US" sz="2800"/>
              <a:t> - restricted use by cooperatives </a:t>
            </a:r>
          </a:p>
          <a:p>
            <a:pPr>
              <a:lnSpc>
                <a:spcPct val="90000"/>
              </a:lnSpc>
            </a:pPr>
            <a:r>
              <a:rPr lang="en-US" sz="2800" b="1"/>
              <a:t>.info</a:t>
            </a:r>
            <a:r>
              <a:rPr lang="en-US" sz="2800"/>
              <a:t> - general use by both commercial and non-commercial sites </a:t>
            </a:r>
          </a:p>
          <a:p>
            <a:pPr>
              <a:lnSpc>
                <a:spcPct val="90000"/>
              </a:lnSpc>
            </a:pPr>
            <a:r>
              <a:rPr lang="en-US" sz="2800" b="1"/>
              <a:t>.museum</a:t>
            </a:r>
            <a:r>
              <a:rPr lang="en-US" sz="2800"/>
              <a:t> - restricted use by museums </a:t>
            </a:r>
          </a:p>
          <a:p>
            <a:pPr>
              <a:lnSpc>
                <a:spcPct val="90000"/>
              </a:lnSpc>
            </a:pPr>
            <a:r>
              <a:rPr lang="en-US" sz="2800" b="1"/>
              <a:t>.name</a:t>
            </a:r>
            <a:r>
              <a:rPr lang="en-US" sz="2800"/>
              <a:t> -  general use by individuals </a:t>
            </a:r>
          </a:p>
          <a:p>
            <a:pPr>
              <a:lnSpc>
                <a:spcPct val="90000"/>
              </a:lnSpc>
            </a:pPr>
            <a:r>
              <a:rPr lang="en-US" sz="2800" b="1"/>
              <a:t>.pro</a:t>
            </a:r>
            <a:r>
              <a:rPr lang="en-US" sz="2800"/>
              <a:t> -  restricted use by certified professionals and professional entities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How does the Internet work?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0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0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0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56BF-45CD-4A62-82EF-31F78B29383C}" type="slidenum">
              <a:rPr lang="en-US"/>
              <a:pPr/>
              <a:t>29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Country Code Top Level Domains</a:t>
            </a:r>
          </a:p>
          <a:p>
            <a:pPr>
              <a:lnSpc>
                <a:spcPct val="90000"/>
              </a:lnSpc>
            </a:pPr>
            <a:r>
              <a:rPr lang="en-US" sz="2800" b="1"/>
              <a:t>.au </a:t>
            </a:r>
            <a:r>
              <a:rPr lang="en-US" sz="2800"/>
              <a:t>– Australia	</a:t>
            </a:r>
            <a:r>
              <a:rPr lang="en-US" sz="2800" b="1"/>
              <a:t>.ph –</a:t>
            </a:r>
            <a:r>
              <a:rPr lang="en-US" sz="2800"/>
              <a:t> Philippines</a:t>
            </a:r>
          </a:p>
          <a:p>
            <a:pPr>
              <a:lnSpc>
                <a:spcPct val="90000"/>
              </a:lnSpc>
            </a:pPr>
            <a:r>
              <a:rPr lang="en-US" sz="2800" b="1"/>
              <a:t>.cn – </a:t>
            </a:r>
            <a:r>
              <a:rPr lang="en-US" sz="2800"/>
              <a:t>China		</a:t>
            </a:r>
            <a:r>
              <a:rPr lang="en-US" sz="2800" b="1"/>
              <a:t>.sg –</a:t>
            </a:r>
            <a:r>
              <a:rPr lang="en-US" sz="2800"/>
              <a:t> Singapore</a:t>
            </a:r>
          </a:p>
          <a:p>
            <a:pPr>
              <a:lnSpc>
                <a:spcPct val="90000"/>
              </a:lnSpc>
            </a:pPr>
            <a:r>
              <a:rPr lang="en-US" sz="2800" b="1"/>
              <a:t>.fj</a:t>
            </a:r>
            <a:r>
              <a:rPr lang="en-US" sz="2800"/>
              <a:t> – Fiji			</a:t>
            </a:r>
            <a:r>
              <a:rPr lang="en-US" sz="2800" b="1"/>
              <a:t>.uk </a:t>
            </a:r>
            <a:r>
              <a:rPr lang="en-US" sz="2800"/>
              <a:t>– United Kingdom 	</a:t>
            </a:r>
          </a:p>
          <a:p>
            <a:pPr>
              <a:lnSpc>
                <a:spcPct val="90000"/>
              </a:lnSpc>
            </a:pPr>
            <a:r>
              <a:rPr lang="en-US" sz="2800" b="1"/>
              <a:t>.id</a:t>
            </a:r>
            <a:r>
              <a:rPr lang="en-US" sz="2800"/>
              <a:t> – Indonesia	</a:t>
            </a:r>
            <a:r>
              <a:rPr lang="en-US" sz="2800" b="1"/>
              <a:t>.us –</a:t>
            </a:r>
            <a:r>
              <a:rPr lang="en-US" sz="2800"/>
              <a:t> United States	</a:t>
            </a:r>
          </a:p>
          <a:p>
            <a:pPr>
              <a:lnSpc>
                <a:spcPct val="90000"/>
              </a:lnSpc>
            </a:pPr>
            <a:r>
              <a:rPr lang="en-US" sz="2800" b="1"/>
              <a:t>.jp </a:t>
            </a:r>
            <a:r>
              <a:rPr lang="en-US" sz="2800"/>
              <a:t>– Japan		</a:t>
            </a:r>
            <a:r>
              <a:rPr lang="en-US" sz="2800" b="1"/>
              <a:t>.tw -</a:t>
            </a:r>
            <a:r>
              <a:rPr lang="en-US" sz="2800"/>
              <a:t> Taiwan</a:t>
            </a:r>
          </a:p>
          <a:p>
            <a:pPr>
              <a:lnSpc>
                <a:spcPct val="90000"/>
              </a:lnSpc>
            </a:pPr>
            <a:r>
              <a:rPr lang="en-US" sz="2800" b="1"/>
              <a:t>.mn</a:t>
            </a:r>
            <a:r>
              <a:rPr lang="en-US" sz="2800"/>
              <a:t> – Mongolia	</a:t>
            </a:r>
            <a:r>
              <a:rPr lang="en-US" sz="2800" b="1"/>
              <a:t>.vn -</a:t>
            </a:r>
            <a:r>
              <a:rPr lang="en-US" sz="2800"/>
              <a:t> Vietnam</a:t>
            </a:r>
          </a:p>
          <a:p>
            <a:pPr>
              <a:lnSpc>
                <a:spcPct val="90000"/>
              </a:lnSpc>
            </a:pPr>
            <a:r>
              <a:rPr lang="en-US" sz="2800"/>
              <a:t>The complete list can be accessed at http://www.iana.org/cctld/cctld-whois.htm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How does the Internet work?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1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1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1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1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1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1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CCFB-5525-4BEA-8C46-4C481FBDE7DA}" type="slidenum">
              <a:rPr lang="en-US"/>
              <a:pPr/>
              <a:t>3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outcomes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By the end of the lesson, students should be able to:</a:t>
            </a:r>
          </a:p>
          <a:p>
            <a:pPr>
              <a:lnSpc>
                <a:spcPct val="90000"/>
              </a:lnSpc>
            </a:pPr>
            <a:r>
              <a:rPr lang="en-US"/>
              <a:t>Define what is the Internet </a:t>
            </a:r>
          </a:p>
          <a:p>
            <a:pPr>
              <a:lnSpc>
                <a:spcPct val="90000"/>
              </a:lnSpc>
            </a:pPr>
            <a:r>
              <a:rPr lang="en-US"/>
              <a:t>Identify the major Internet tools and services</a:t>
            </a:r>
          </a:p>
          <a:p>
            <a:pPr>
              <a:lnSpc>
                <a:spcPct val="90000"/>
              </a:lnSpc>
            </a:pPr>
            <a:r>
              <a:rPr lang="en-US"/>
              <a:t>Discuss briefly the Internet’s history</a:t>
            </a:r>
          </a:p>
          <a:p>
            <a:pPr>
              <a:lnSpc>
                <a:spcPct val="90000"/>
              </a:lnSpc>
            </a:pPr>
            <a:r>
              <a:rPr lang="en-US"/>
              <a:t>Understand basic Internet concepts, terms and technology </a:t>
            </a:r>
          </a:p>
          <a:p>
            <a:pPr>
              <a:lnSpc>
                <a:spcPct val="90000"/>
              </a:lnSpc>
            </a:pPr>
            <a:r>
              <a:rPr lang="en-US"/>
              <a:t>Describe how the Internet works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272D-4A92-4A4E-99C4-0A86DEFB3E81}" type="slidenum">
              <a:rPr lang="en-US"/>
              <a:pPr/>
              <a:t>30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the Internet work?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Uniform Resource Locator (URL)</a:t>
            </a:r>
          </a:p>
          <a:p>
            <a:pPr>
              <a:lnSpc>
                <a:spcPct val="90000"/>
              </a:lnSpc>
            </a:pPr>
            <a:r>
              <a:rPr lang="en-US" sz="2400"/>
              <a:t>Each Internet document or file has a unique address called a URL</a:t>
            </a:r>
          </a:p>
          <a:p>
            <a:pPr>
              <a:lnSpc>
                <a:spcPct val="90000"/>
              </a:lnSpc>
            </a:pPr>
            <a:r>
              <a:rPr lang="en-US" sz="2400"/>
              <a:t>The URL comprises of three parts: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Protocol – lets the computer know how to process the information it receives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Domain name – Internet address of the computer hosting the site and storing the documents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Path – lets the computer which directory and file to access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FB81-F4B1-40BB-8F0C-7F821FF63EE7}" type="slidenum">
              <a:rPr lang="en-US"/>
              <a:pPr/>
              <a:t>31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is URL?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733800"/>
            <a:ext cx="8382000" cy="53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>
                <a:solidFill>
                  <a:schemeClr val="tx2"/>
                </a:solidFill>
              </a:rPr>
              <a:t>http://www.amazon.com/books/children.html</a:t>
            </a:r>
          </a:p>
        </p:txBody>
      </p:sp>
      <p:grpSp>
        <p:nvGrpSpPr>
          <p:cNvPr id="102404" name="Group 4"/>
          <p:cNvGrpSpPr>
            <a:grpSpLocks/>
          </p:cNvGrpSpPr>
          <p:nvPr/>
        </p:nvGrpSpPr>
        <p:grpSpPr bwMode="auto">
          <a:xfrm>
            <a:off x="304800" y="4191000"/>
            <a:ext cx="8153400" cy="2209800"/>
            <a:chOff x="192" y="2304"/>
            <a:chExt cx="5136" cy="1392"/>
          </a:xfrm>
        </p:grpSpPr>
        <p:grpSp>
          <p:nvGrpSpPr>
            <p:cNvPr id="102405" name="Group 5"/>
            <p:cNvGrpSpPr>
              <a:grpSpLocks/>
            </p:cNvGrpSpPr>
            <p:nvPr/>
          </p:nvGrpSpPr>
          <p:grpSpPr bwMode="auto">
            <a:xfrm>
              <a:off x="192" y="2304"/>
              <a:ext cx="2976" cy="576"/>
              <a:chOff x="192" y="2304"/>
              <a:chExt cx="2976" cy="576"/>
            </a:xfrm>
          </p:grpSpPr>
          <p:grpSp>
            <p:nvGrpSpPr>
              <p:cNvPr id="102406" name="Group 6"/>
              <p:cNvGrpSpPr>
                <a:grpSpLocks/>
              </p:cNvGrpSpPr>
              <p:nvPr/>
            </p:nvGrpSpPr>
            <p:grpSpPr bwMode="auto">
              <a:xfrm>
                <a:off x="192" y="2640"/>
                <a:ext cx="2976" cy="240"/>
                <a:chOff x="288" y="1200"/>
                <a:chExt cx="3835" cy="240"/>
              </a:xfrm>
            </p:grpSpPr>
            <p:sp>
              <p:nvSpPr>
                <p:cNvPr id="10240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88" y="1248"/>
                  <a:ext cx="383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>
                  <a:spAutoFit/>
                </a:bodyPr>
                <a:lstStyle/>
                <a:p>
                  <a:r>
                    <a:rPr lang="en-US" sz="1200" b="1"/>
                    <a:t>Signifies that the site is part of the World Wide Web</a:t>
                  </a:r>
                </a:p>
              </p:txBody>
            </p:sp>
            <p:sp>
              <p:nvSpPr>
                <p:cNvPr id="102408" name="Rectangle 8"/>
                <p:cNvSpPr>
                  <a:spLocks noChangeArrowheads="1"/>
                </p:cNvSpPr>
                <p:nvPr/>
              </p:nvSpPr>
              <p:spPr bwMode="auto">
                <a:xfrm>
                  <a:off x="288" y="1200"/>
                  <a:ext cx="3792" cy="240"/>
                </a:xfrm>
                <a:prstGeom prst="rect">
                  <a:avLst/>
                </a:prstGeom>
                <a:noFill/>
                <a:ln w="9525" algn="ctr">
                  <a:solidFill>
                    <a:schemeClr val="tx2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2409" name="Line 9"/>
              <p:cNvSpPr>
                <a:spLocks noChangeShapeType="1"/>
              </p:cNvSpPr>
              <p:nvPr/>
            </p:nvSpPr>
            <p:spPr bwMode="auto">
              <a:xfrm flipV="1">
                <a:off x="1344" y="2304"/>
                <a:ext cx="48" cy="33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02410" name="Group 10"/>
            <p:cNvGrpSpPr>
              <a:grpSpLocks/>
            </p:cNvGrpSpPr>
            <p:nvPr/>
          </p:nvGrpSpPr>
          <p:grpSpPr bwMode="auto">
            <a:xfrm>
              <a:off x="2832" y="2304"/>
              <a:ext cx="1200" cy="1392"/>
              <a:chOff x="2832" y="2304"/>
              <a:chExt cx="1200" cy="1392"/>
            </a:xfrm>
          </p:grpSpPr>
          <p:grpSp>
            <p:nvGrpSpPr>
              <p:cNvPr id="102411" name="Group 11"/>
              <p:cNvGrpSpPr>
                <a:grpSpLocks/>
              </p:cNvGrpSpPr>
              <p:nvPr/>
            </p:nvGrpSpPr>
            <p:grpSpPr bwMode="auto">
              <a:xfrm>
                <a:off x="2832" y="3168"/>
                <a:ext cx="1200" cy="528"/>
                <a:chOff x="3552" y="2784"/>
                <a:chExt cx="1200" cy="528"/>
              </a:xfrm>
            </p:grpSpPr>
            <p:sp>
              <p:nvSpPr>
                <p:cNvPr id="10241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552" y="2832"/>
                  <a:ext cx="120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>
                  <a:spAutoFit/>
                </a:bodyPr>
                <a:lstStyle/>
                <a:p>
                  <a:r>
                    <a:rPr lang="en-US" sz="1200" b="1"/>
                    <a:t>Signifies folder where webpage is located</a:t>
                  </a:r>
                </a:p>
              </p:txBody>
            </p:sp>
            <p:sp>
              <p:nvSpPr>
                <p:cNvPr id="102413" name="Rectangle 13"/>
                <p:cNvSpPr>
                  <a:spLocks noChangeArrowheads="1"/>
                </p:cNvSpPr>
                <p:nvPr/>
              </p:nvSpPr>
              <p:spPr bwMode="auto">
                <a:xfrm>
                  <a:off x="3552" y="2784"/>
                  <a:ext cx="1187" cy="528"/>
                </a:xfrm>
                <a:prstGeom prst="rect">
                  <a:avLst/>
                </a:prstGeom>
                <a:noFill/>
                <a:ln w="9525" algn="ctr">
                  <a:solidFill>
                    <a:schemeClr val="tx2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2414" name="Line 14"/>
              <p:cNvSpPr>
                <a:spLocks noChangeShapeType="1"/>
              </p:cNvSpPr>
              <p:nvPr/>
            </p:nvSpPr>
            <p:spPr bwMode="auto">
              <a:xfrm flipV="1">
                <a:off x="3552" y="2304"/>
                <a:ext cx="0" cy="86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02415" name="Group 15"/>
            <p:cNvGrpSpPr>
              <a:grpSpLocks/>
            </p:cNvGrpSpPr>
            <p:nvPr/>
          </p:nvGrpSpPr>
          <p:grpSpPr bwMode="auto">
            <a:xfrm>
              <a:off x="4416" y="2304"/>
              <a:ext cx="912" cy="624"/>
              <a:chOff x="4416" y="2304"/>
              <a:chExt cx="912" cy="624"/>
            </a:xfrm>
          </p:grpSpPr>
          <p:grpSp>
            <p:nvGrpSpPr>
              <p:cNvPr id="102416" name="Group 16"/>
              <p:cNvGrpSpPr>
                <a:grpSpLocks/>
              </p:cNvGrpSpPr>
              <p:nvPr/>
            </p:nvGrpSpPr>
            <p:grpSpPr bwMode="auto">
              <a:xfrm>
                <a:off x="4512" y="2688"/>
                <a:ext cx="816" cy="240"/>
                <a:chOff x="288" y="1200"/>
                <a:chExt cx="3835" cy="240"/>
              </a:xfrm>
            </p:grpSpPr>
            <p:sp>
              <p:nvSpPr>
                <p:cNvPr id="10241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88" y="1248"/>
                  <a:ext cx="383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>
                  <a:spAutoFit/>
                </a:bodyPr>
                <a:lstStyle/>
                <a:p>
                  <a:r>
                    <a:rPr lang="en-US" sz="1200" b="1"/>
                    <a:t>Actual page</a:t>
                  </a:r>
                </a:p>
              </p:txBody>
            </p:sp>
            <p:sp>
              <p:nvSpPr>
                <p:cNvPr id="102418" name="Rectangle 18"/>
                <p:cNvSpPr>
                  <a:spLocks noChangeArrowheads="1"/>
                </p:cNvSpPr>
                <p:nvPr/>
              </p:nvSpPr>
              <p:spPr bwMode="auto">
                <a:xfrm>
                  <a:off x="288" y="1200"/>
                  <a:ext cx="3792" cy="240"/>
                </a:xfrm>
                <a:prstGeom prst="rect">
                  <a:avLst/>
                </a:prstGeom>
                <a:noFill/>
                <a:ln w="9525" algn="ctr">
                  <a:solidFill>
                    <a:schemeClr val="tx2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2419" name="Line 19"/>
              <p:cNvSpPr>
                <a:spLocks noChangeShapeType="1"/>
              </p:cNvSpPr>
              <p:nvPr/>
            </p:nvSpPr>
            <p:spPr bwMode="auto">
              <a:xfrm flipH="1" flipV="1">
                <a:off x="4416" y="2304"/>
                <a:ext cx="432" cy="38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2420" name="Group 20"/>
          <p:cNvGrpSpPr>
            <a:grpSpLocks/>
          </p:cNvGrpSpPr>
          <p:nvPr/>
        </p:nvGrpSpPr>
        <p:grpSpPr bwMode="auto">
          <a:xfrm>
            <a:off x="381000" y="2057400"/>
            <a:ext cx="8610600" cy="1820863"/>
            <a:chOff x="240" y="960"/>
            <a:chExt cx="5424" cy="1147"/>
          </a:xfrm>
        </p:grpSpPr>
        <p:grpSp>
          <p:nvGrpSpPr>
            <p:cNvPr id="102421" name="Group 21"/>
            <p:cNvGrpSpPr>
              <a:grpSpLocks/>
            </p:cNvGrpSpPr>
            <p:nvPr/>
          </p:nvGrpSpPr>
          <p:grpSpPr bwMode="auto">
            <a:xfrm>
              <a:off x="1440" y="1536"/>
              <a:ext cx="1200" cy="571"/>
              <a:chOff x="1440" y="1536"/>
              <a:chExt cx="1200" cy="571"/>
            </a:xfrm>
          </p:grpSpPr>
          <p:sp>
            <p:nvSpPr>
              <p:cNvPr id="102422" name="Text Box 22"/>
              <p:cNvSpPr txBox="1">
                <a:spLocks noChangeArrowheads="1"/>
              </p:cNvSpPr>
              <p:nvPr/>
            </p:nvSpPr>
            <p:spPr bwMode="auto">
              <a:xfrm>
                <a:off x="1440" y="1536"/>
                <a:ext cx="120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>
                <a:spAutoFit/>
              </a:bodyPr>
              <a:lstStyle/>
              <a:p>
                <a:r>
                  <a:rPr lang="en-US" sz="1200" b="1"/>
                  <a:t>The secondary domain name</a:t>
                </a:r>
              </a:p>
            </p:txBody>
          </p:sp>
          <p:sp>
            <p:nvSpPr>
              <p:cNvPr id="102423" name="Rectangle 23"/>
              <p:cNvSpPr>
                <a:spLocks noChangeArrowheads="1"/>
              </p:cNvSpPr>
              <p:nvPr/>
            </p:nvSpPr>
            <p:spPr bwMode="auto">
              <a:xfrm>
                <a:off x="1440" y="1536"/>
                <a:ext cx="1187" cy="317"/>
              </a:xfrm>
              <a:prstGeom prst="rect">
                <a:avLst/>
              </a:prstGeom>
              <a:noFill/>
              <a:ln w="9525" algn="ctr">
                <a:solidFill>
                  <a:schemeClr val="tx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424" name="Line 24"/>
              <p:cNvSpPr>
                <a:spLocks noChangeShapeType="1"/>
              </p:cNvSpPr>
              <p:nvPr/>
            </p:nvSpPr>
            <p:spPr bwMode="auto">
              <a:xfrm>
                <a:off x="2064" y="1872"/>
                <a:ext cx="48" cy="235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02425" name="Group 25"/>
            <p:cNvGrpSpPr>
              <a:grpSpLocks/>
            </p:cNvGrpSpPr>
            <p:nvPr/>
          </p:nvGrpSpPr>
          <p:grpSpPr bwMode="auto">
            <a:xfrm>
              <a:off x="240" y="960"/>
              <a:ext cx="3835" cy="1104"/>
              <a:chOff x="240" y="960"/>
              <a:chExt cx="3835" cy="1104"/>
            </a:xfrm>
          </p:grpSpPr>
          <p:grpSp>
            <p:nvGrpSpPr>
              <p:cNvPr id="102426" name="Group 26"/>
              <p:cNvGrpSpPr>
                <a:grpSpLocks/>
              </p:cNvGrpSpPr>
              <p:nvPr/>
            </p:nvGrpSpPr>
            <p:grpSpPr bwMode="auto">
              <a:xfrm>
                <a:off x="240" y="960"/>
                <a:ext cx="3835" cy="240"/>
                <a:chOff x="288" y="1200"/>
                <a:chExt cx="3835" cy="240"/>
              </a:xfrm>
            </p:grpSpPr>
            <p:sp>
              <p:nvSpPr>
                <p:cNvPr id="10242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88" y="1248"/>
                  <a:ext cx="383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>
                  <a:spAutoFit/>
                </a:bodyPr>
                <a:lstStyle/>
                <a:p>
                  <a:r>
                    <a:rPr lang="en-US" sz="1200" b="1"/>
                    <a:t>Address of Internet server that uses the hypertext transfer protocol</a:t>
                  </a:r>
                </a:p>
              </p:txBody>
            </p:sp>
            <p:sp>
              <p:nvSpPr>
                <p:cNvPr id="102428" name="Rectangle 28"/>
                <p:cNvSpPr>
                  <a:spLocks noChangeArrowheads="1"/>
                </p:cNvSpPr>
                <p:nvPr/>
              </p:nvSpPr>
              <p:spPr bwMode="auto">
                <a:xfrm>
                  <a:off x="288" y="1200"/>
                  <a:ext cx="3792" cy="240"/>
                </a:xfrm>
                <a:prstGeom prst="rect">
                  <a:avLst/>
                </a:prstGeom>
                <a:noFill/>
                <a:ln w="9525" algn="ctr">
                  <a:solidFill>
                    <a:schemeClr val="tx2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2429" name="Line 29"/>
              <p:cNvSpPr>
                <a:spLocks noChangeShapeType="1"/>
              </p:cNvSpPr>
              <p:nvPr/>
            </p:nvSpPr>
            <p:spPr bwMode="auto">
              <a:xfrm>
                <a:off x="624" y="1200"/>
                <a:ext cx="0" cy="86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02430" name="Group 30"/>
            <p:cNvGrpSpPr>
              <a:grpSpLocks/>
            </p:cNvGrpSpPr>
            <p:nvPr/>
          </p:nvGrpSpPr>
          <p:grpSpPr bwMode="auto">
            <a:xfrm>
              <a:off x="3408" y="1392"/>
              <a:ext cx="1200" cy="459"/>
              <a:chOff x="3216" y="1920"/>
              <a:chExt cx="1200" cy="392"/>
            </a:xfrm>
          </p:grpSpPr>
          <p:sp>
            <p:nvSpPr>
              <p:cNvPr id="102431" name="Text Box 31"/>
              <p:cNvSpPr txBox="1">
                <a:spLocks noChangeArrowheads="1"/>
              </p:cNvSpPr>
              <p:nvPr/>
            </p:nvSpPr>
            <p:spPr bwMode="auto">
              <a:xfrm>
                <a:off x="3216" y="1968"/>
                <a:ext cx="1200" cy="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>
                <a:spAutoFit/>
              </a:bodyPr>
              <a:lstStyle/>
              <a:p>
                <a:r>
                  <a:rPr lang="en-US" sz="1200" b="1"/>
                  <a:t>The top level domain signifying a commercial site</a:t>
                </a:r>
              </a:p>
            </p:txBody>
          </p:sp>
          <p:sp>
            <p:nvSpPr>
              <p:cNvPr id="102432" name="Rectangle 32"/>
              <p:cNvSpPr>
                <a:spLocks noChangeArrowheads="1"/>
              </p:cNvSpPr>
              <p:nvPr/>
            </p:nvSpPr>
            <p:spPr bwMode="auto">
              <a:xfrm>
                <a:off x="3216" y="1920"/>
                <a:ext cx="1187" cy="384"/>
              </a:xfrm>
              <a:prstGeom prst="rect">
                <a:avLst/>
              </a:prstGeom>
              <a:noFill/>
              <a:ln w="9525" algn="ctr">
                <a:solidFill>
                  <a:schemeClr val="tx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02433" name="Line 33"/>
            <p:cNvSpPr>
              <a:spLocks noChangeShapeType="1"/>
            </p:cNvSpPr>
            <p:nvPr/>
          </p:nvSpPr>
          <p:spPr bwMode="auto">
            <a:xfrm flipH="1">
              <a:off x="2976" y="1776"/>
              <a:ext cx="432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102434" name="Group 34"/>
            <p:cNvGrpSpPr>
              <a:grpSpLocks/>
            </p:cNvGrpSpPr>
            <p:nvPr/>
          </p:nvGrpSpPr>
          <p:grpSpPr bwMode="auto">
            <a:xfrm>
              <a:off x="4848" y="1488"/>
              <a:ext cx="816" cy="576"/>
              <a:chOff x="4848" y="1488"/>
              <a:chExt cx="816" cy="576"/>
            </a:xfrm>
          </p:grpSpPr>
          <p:grpSp>
            <p:nvGrpSpPr>
              <p:cNvPr id="102435" name="Group 35"/>
              <p:cNvGrpSpPr>
                <a:grpSpLocks/>
              </p:cNvGrpSpPr>
              <p:nvPr/>
            </p:nvGrpSpPr>
            <p:grpSpPr bwMode="auto">
              <a:xfrm>
                <a:off x="4848" y="1488"/>
                <a:ext cx="816" cy="240"/>
                <a:chOff x="288" y="1200"/>
                <a:chExt cx="3835" cy="240"/>
              </a:xfrm>
            </p:grpSpPr>
            <p:sp>
              <p:nvSpPr>
                <p:cNvPr id="10243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88" y="1248"/>
                  <a:ext cx="383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>
                  <a:spAutoFit/>
                </a:bodyPr>
                <a:lstStyle/>
                <a:p>
                  <a:r>
                    <a:rPr lang="en-US" sz="1200" b="1"/>
                    <a:t>File type</a:t>
                  </a:r>
                </a:p>
              </p:txBody>
            </p:sp>
            <p:sp>
              <p:nvSpPr>
                <p:cNvPr id="102437" name="Rectangle 37"/>
                <p:cNvSpPr>
                  <a:spLocks noChangeArrowheads="1"/>
                </p:cNvSpPr>
                <p:nvPr/>
              </p:nvSpPr>
              <p:spPr bwMode="auto">
                <a:xfrm>
                  <a:off x="288" y="1200"/>
                  <a:ext cx="3792" cy="240"/>
                </a:xfrm>
                <a:prstGeom prst="rect">
                  <a:avLst/>
                </a:prstGeom>
                <a:noFill/>
                <a:ln w="9525" algn="ctr">
                  <a:solidFill>
                    <a:schemeClr val="tx2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2438" name="Line 38"/>
              <p:cNvSpPr>
                <a:spLocks noChangeShapeType="1"/>
              </p:cNvSpPr>
              <p:nvPr/>
            </p:nvSpPr>
            <p:spPr bwMode="auto">
              <a:xfrm flipH="1">
                <a:off x="5088" y="1728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02439" name="Rectangle 39"/>
          <p:cNvSpPr>
            <a:spLocks noChangeArrowheads="1"/>
          </p:cNvSpPr>
          <p:nvPr/>
        </p:nvSpPr>
        <p:spPr bwMode="auto">
          <a:xfrm>
            <a:off x="1447800" y="13716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UNIFORM RESOURCE LOCATOR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B76-48DF-4013-AC33-5E802FFFB5D3}" type="slidenum">
              <a:rPr lang="en-US"/>
              <a:pPr/>
              <a:t>32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"http“     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transfer protocol </a:t>
            </a:r>
          </a:p>
          <a:p>
            <a:pPr>
              <a:lnSpc>
                <a:spcPct val="80000"/>
              </a:lnSpc>
            </a:pPr>
            <a:r>
              <a:rPr lang="en-US" sz="2000" b="1"/>
              <a:t>"www"</a:t>
            </a:r>
            <a:r>
              <a:rPr lang="en-US" sz="2000"/>
              <a:t>   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server name</a:t>
            </a:r>
          </a:p>
          <a:p>
            <a:pPr>
              <a:lnSpc>
                <a:spcPct val="80000"/>
              </a:lnSpc>
            </a:pPr>
            <a:r>
              <a:rPr lang="en-US" sz="2000" b="1"/>
              <a:t>“amazon"</a:t>
            </a:r>
            <a:r>
              <a:rPr lang="en-US" sz="2000"/>
              <a:t> 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second-level domain name </a:t>
            </a:r>
          </a:p>
          <a:p>
            <a:pPr>
              <a:lnSpc>
                <a:spcPct val="80000"/>
              </a:lnSpc>
            </a:pPr>
            <a:r>
              <a:rPr lang="en-US" sz="2000" b="1"/>
              <a:t>“com"</a:t>
            </a:r>
            <a:r>
              <a:rPr lang="en-US" sz="2000"/>
              <a:t>       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top-level domain name </a:t>
            </a:r>
          </a:p>
          <a:p>
            <a:pPr>
              <a:lnSpc>
                <a:spcPct val="80000"/>
              </a:lnSpc>
            </a:pPr>
            <a:r>
              <a:rPr lang="en-US" sz="2000" b="1"/>
              <a:t>"books"</a:t>
            </a:r>
            <a:r>
              <a:rPr lang="en-US" sz="2000"/>
              <a:t>    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directory name </a:t>
            </a:r>
          </a:p>
          <a:p>
            <a:pPr>
              <a:lnSpc>
                <a:spcPct val="80000"/>
              </a:lnSpc>
            </a:pPr>
            <a:r>
              <a:rPr lang="en-US" sz="2000" b="1"/>
              <a:t>“children"</a:t>
            </a:r>
            <a:r>
              <a:rPr lang="en-US" sz="2000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file name </a:t>
            </a:r>
          </a:p>
          <a:p>
            <a:pPr>
              <a:lnSpc>
                <a:spcPct val="80000"/>
              </a:lnSpc>
            </a:pPr>
            <a:r>
              <a:rPr lang="en-US" sz="2000" b="1"/>
              <a:t>"html"</a:t>
            </a:r>
            <a:r>
              <a:rPr lang="en-US" sz="2000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file type</a:t>
            </a: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447675" y="1371600"/>
            <a:ext cx="83153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http://www.amazon.com/books/children.html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How does the Internet work?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4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4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4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4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4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4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4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34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4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4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34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341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341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1F39-C657-48A0-B54F-13A143A15DC5}" type="slidenum">
              <a:rPr lang="en-US"/>
              <a:pPr/>
              <a:t>33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the Internet work?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Client Server </a:t>
            </a:r>
          </a:p>
          <a:p>
            <a:r>
              <a:rPr lang="en-US" sz="2400"/>
              <a:t>The client server model is the distributed computing architecture used by most Internet services, generally classifying hosts on the Internet as clients and servers</a:t>
            </a:r>
          </a:p>
          <a:p>
            <a:r>
              <a:rPr lang="en-US" sz="2400"/>
              <a:t>Client programs are used to access Internet services provided by host computers running server programs that provide the information or service needed</a:t>
            </a:r>
          </a:p>
          <a:p>
            <a:r>
              <a:rPr lang="en-US" sz="2400"/>
              <a:t>For example web browsers are client programs used to access information hosted by web servers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1687-0FF9-40AF-839C-3F325A9DC688}" type="slidenum">
              <a:rPr lang="en-US"/>
              <a:pPr/>
              <a:t>4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Scope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800600"/>
          </a:xfrm>
        </p:spPr>
        <p:txBody>
          <a:bodyPr/>
          <a:lstStyle/>
          <a:p>
            <a:r>
              <a:rPr lang="en-US"/>
              <a:t>What is the Internet?</a:t>
            </a:r>
          </a:p>
          <a:p>
            <a:r>
              <a:rPr lang="en-US"/>
              <a:t>What are the major Internet tools and services?</a:t>
            </a:r>
          </a:p>
          <a:p>
            <a:r>
              <a:rPr lang="en-US"/>
              <a:t>What is the Internet’s history?</a:t>
            </a:r>
          </a:p>
          <a:p>
            <a:r>
              <a:rPr lang="en-US"/>
              <a:t>What are the basic Internet concepts, terms and technologies?</a:t>
            </a:r>
          </a:p>
          <a:p>
            <a:r>
              <a:rPr lang="en-US"/>
              <a:t>How does the Internet work?</a:t>
            </a:r>
          </a:p>
          <a:p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EA53-5EAC-45BB-9FC8-05484545B927}" type="slidenum">
              <a:rPr lang="en-US"/>
              <a:pPr/>
              <a:t>5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Internet?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85900"/>
            <a:ext cx="8763000" cy="3086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The Internet is a global network of computer networks utilizing a suite of protocols called TCP/IP (Transmission Control Protocol/Internet Protocol) that supports interconnection of a number of different computer networks</a:t>
            </a:r>
          </a:p>
        </p:txBody>
      </p:sp>
      <p:pic>
        <p:nvPicPr>
          <p:cNvPr id="3076" name="Picture 4" descr="internet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429000" y="4741863"/>
            <a:ext cx="2209800" cy="1963737"/>
          </a:xfrm>
          <a:noFill/>
          <a:ln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F008-5B17-4D1B-A6E8-93184A8C86B4}" type="slidenum">
              <a:rPr lang="en-US"/>
              <a:pPr/>
              <a:t>6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Internet?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47800"/>
            <a:ext cx="8001000" cy="2971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The Internet covers large, international Wide Area Networks (WAN’s) as well as smaller Local Area Networks (LAN’s) and individual computers connected to the Internet worldwide</a:t>
            </a:r>
          </a:p>
        </p:txBody>
      </p:sp>
      <p:pic>
        <p:nvPicPr>
          <p:cNvPr id="105476" name="Picture 4" descr="internet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505200" y="4818063"/>
            <a:ext cx="2209800" cy="1963737"/>
          </a:xfrm>
          <a:noFill/>
          <a:ln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BA23-1F3C-4103-8FBB-DA291D14F54A}" type="slidenum">
              <a:rPr lang="en-US"/>
              <a:pPr/>
              <a:t>7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Internet?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315200" cy="2667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	</a:t>
            </a:r>
            <a:r>
              <a:rPr lang="en-US"/>
              <a:t>The Internet supports communication and sharing of data, and offers vast amount of information through a variety of services and tools</a:t>
            </a:r>
          </a:p>
        </p:txBody>
      </p:sp>
      <p:pic>
        <p:nvPicPr>
          <p:cNvPr id="104452" name="Picture 4" descr="internet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467100" y="4800600"/>
            <a:ext cx="2209800" cy="1963738"/>
          </a:xfrm>
          <a:noFill/>
          <a:ln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9085-0B2B-4E1D-8E2F-0D8A5930B57D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the major Internet tools and services?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Electronic mail (email)</a:t>
            </a:r>
          </a:p>
          <a:p>
            <a:r>
              <a:rPr lang="en-US"/>
              <a:t>Newsgroups</a:t>
            </a:r>
          </a:p>
          <a:p>
            <a:r>
              <a:rPr lang="en-US"/>
              <a:t>Internet Relay Chat (IRC)</a:t>
            </a:r>
          </a:p>
          <a:p>
            <a:r>
              <a:rPr lang="en-US"/>
              <a:t>Telnet</a:t>
            </a:r>
          </a:p>
          <a:p>
            <a:r>
              <a:rPr lang="en-US"/>
              <a:t>File Transfer Protocol (FTP)</a:t>
            </a:r>
          </a:p>
          <a:p>
            <a:r>
              <a:rPr lang="en-US"/>
              <a:t>World Wide Web (www)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5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4019-C045-4577-B4AF-3A9E2BB15D4E}" type="slidenum">
              <a:rPr lang="en-US"/>
              <a:pPr/>
              <a:t>9</a:t>
            </a:fld>
            <a:endParaRPr lang="en-US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E-mail</a:t>
            </a:r>
          </a:p>
          <a:p>
            <a:r>
              <a:rPr lang="en-US"/>
              <a:t>The most popular use of the Internet</a:t>
            </a:r>
          </a:p>
          <a:p>
            <a:r>
              <a:rPr lang="en-US"/>
              <a:t>Available for free on the Web</a:t>
            </a:r>
          </a:p>
          <a:p>
            <a:pPr lvl="1"/>
            <a:r>
              <a:rPr lang="en-US">
                <a:solidFill>
                  <a:schemeClr val="tx2"/>
                </a:solidFill>
              </a:rPr>
              <a:t>Yahoo Mail, Hotmail, Eudoramail</a:t>
            </a:r>
          </a:p>
          <a:p>
            <a:r>
              <a:rPr lang="en-US"/>
              <a:t>Valid e-mail address consists of a username and a domain name separated by the @ sign </a:t>
            </a:r>
          </a:p>
          <a:p>
            <a:pPr lvl="1"/>
            <a:r>
              <a:rPr lang="en-US"/>
              <a:t>ex. </a:t>
            </a:r>
            <a:r>
              <a:rPr lang="en-US">
                <a:solidFill>
                  <a:schemeClr val="tx2"/>
                </a:solidFill>
              </a:rPr>
              <a:t>juandelacruz@mail.com</a:t>
            </a:r>
          </a:p>
        </p:txBody>
      </p:sp>
      <p:sp>
        <p:nvSpPr>
          <p:cNvPr id="21509" name="Rectangle 102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What are the major Internet tools and services?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theme/theme1.xml><?xml version="1.0" encoding="utf-8"?>
<a:theme xmlns:a="http://schemas.openxmlformats.org/drawingml/2006/main" name="Globe">
  <a:themeElements>
    <a:clrScheme name="Globe 9">
      <a:dk1>
        <a:srgbClr val="003B76"/>
      </a:dk1>
      <a:lt1>
        <a:srgbClr val="FFFFFF"/>
      </a:lt1>
      <a:dk2>
        <a:srgbClr val="0066CC"/>
      </a:dk2>
      <a:lt2>
        <a:srgbClr val="FFFF00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e 9">
        <a:dk1>
          <a:srgbClr val="003B76"/>
        </a:dk1>
        <a:lt1>
          <a:srgbClr val="FFFFFF"/>
        </a:lt1>
        <a:dk2>
          <a:srgbClr val="0066CC"/>
        </a:dk2>
        <a:lt2>
          <a:srgbClr val="FFFF00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1778</TotalTime>
  <Words>1722</Words>
  <Application>Microsoft PowerPoint</Application>
  <PresentationFormat>On-screen Show (4:3)</PresentationFormat>
  <Paragraphs>266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Times New Roman</vt:lpstr>
      <vt:lpstr>Verdana</vt:lpstr>
      <vt:lpstr>Wingdings</vt:lpstr>
      <vt:lpstr>Globe</vt:lpstr>
      <vt:lpstr>The Internet As An Information Resource</vt:lpstr>
      <vt:lpstr>RATIONALE</vt:lpstr>
      <vt:lpstr>Learning outcomes</vt:lpstr>
      <vt:lpstr>Scope</vt:lpstr>
      <vt:lpstr>What is the Internet?</vt:lpstr>
      <vt:lpstr>What is the Internet?</vt:lpstr>
      <vt:lpstr>What is the Internet?</vt:lpstr>
      <vt:lpstr>What are the major Internet tools and services?</vt:lpstr>
      <vt:lpstr>What are the major Internet tools and services?</vt:lpstr>
      <vt:lpstr>What are the major Internet tools and services?</vt:lpstr>
      <vt:lpstr>What are the major Internet tools and services?</vt:lpstr>
      <vt:lpstr>What are the major Internet tools and services?</vt:lpstr>
      <vt:lpstr>What are the major Internet tools and services?</vt:lpstr>
      <vt:lpstr>What are the major Internet tools and services?</vt:lpstr>
      <vt:lpstr>What is the Internet’s history?</vt:lpstr>
      <vt:lpstr>What is the Internet’s history?</vt:lpstr>
      <vt:lpstr>What is the Internet’s history?</vt:lpstr>
      <vt:lpstr>What is the Internet’s history?</vt:lpstr>
      <vt:lpstr>What is the Internet’s history?</vt:lpstr>
      <vt:lpstr>How does the Internet work?</vt:lpstr>
      <vt:lpstr>How does the Internet work?</vt:lpstr>
      <vt:lpstr>How does the Internet work?</vt:lpstr>
      <vt:lpstr>How does the Internet work?</vt:lpstr>
      <vt:lpstr>How does the Internet work?</vt:lpstr>
      <vt:lpstr>How does the Internet work?</vt:lpstr>
      <vt:lpstr>How does the Internet work?</vt:lpstr>
      <vt:lpstr>How does the Internet work?</vt:lpstr>
      <vt:lpstr>How does the Internet work?</vt:lpstr>
      <vt:lpstr>How does the Internet work?</vt:lpstr>
      <vt:lpstr>How does the Internet work?</vt:lpstr>
      <vt:lpstr>What is URL?</vt:lpstr>
      <vt:lpstr>How does the Internet work?</vt:lpstr>
      <vt:lpstr>How does the Internet work?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Internet As An Information Resource</dc:title>
  <dc:creator>win</dc:creator>
  <cp:lastModifiedBy>User</cp:lastModifiedBy>
  <cp:revision>85</cp:revision>
  <dcterms:created xsi:type="dcterms:W3CDTF">2002-03-16T12:14:21Z</dcterms:created>
  <dcterms:modified xsi:type="dcterms:W3CDTF">2014-03-01T17:13:38Z</dcterms:modified>
</cp:coreProperties>
</file>