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4"/>
  </p:notesMasterIdLst>
  <p:handoutMasterIdLst>
    <p:handoutMasterId r:id="rId35"/>
  </p:handoutMasterIdLst>
  <p:sldIdLst>
    <p:sldId id="310" r:id="rId2"/>
    <p:sldId id="311" r:id="rId3"/>
    <p:sldId id="312" r:id="rId4"/>
    <p:sldId id="314" r:id="rId5"/>
    <p:sldId id="313" r:id="rId6"/>
    <p:sldId id="271" r:id="rId7"/>
    <p:sldId id="272" r:id="rId8"/>
    <p:sldId id="275" r:id="rId9"/>
    <p:sldId id="327" r:id="rId10"/>
    <p:sldId id="318" r:id="rId11"/>
    <p:sldId id="320" r:id="rId12"/>
    <p:sldId id="331" r:id="rId13"/>
    <p:sldId id="304" r:id="rId14"/>
    <p:sldId id="270" r:id="rId15"/>
    <p:sldId id="319" r:id="rId16"/>
    <p:sldId id="305" r:id="rId17"/>
    <p:sldId id="332" r:id="rId18"/>
    <p:sldId id="333" r:id="rId19"/>
    <p:sldId id="334" r:id="rId20"/>
    <p:sldId id="335" r:id="rId21"/>
    <p:sldId id="336" r:id="rId22"/>
    <p:sldId id="294" r:id="rId23"/>
    <p:sldId id="338" r:id="rId24"/>
    <p:sldId id="339" r:id="rId25"/>
    <p:sldId id="340" r:id="rId26"/>
    <p:sldId id="341" r:id="rId27"/>
    <p:sldId id="342" r:id="rId28"/>
    <p:sldId id="346" r:id="rId29"/>
    <p:sldId id="348" r:id="rId30"/>
    <p:sldId id="343" r:id="rId31"/>
    <p:sldId id="345" r:id="rId32"/>
    <p:sldId id="347" r:id="rId33"/>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0202"/>
    <a:srgbClr val="7501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36087" autoAdjust="0"/>
    <p:restoredTop sz="94660"/>
  </p:normalViewPr>
  <p:slideViewPr>
    <p:cSldViewPr>
      <p:cViewPr>
        <p:scale>
          <a:sx n="66" d="100"/>
          <a:sy n="66" d="100"/>
        </p:scale>
        <p:origin x="-2364" y="-65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75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75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75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BA41DE9-1799-4D16-8FBC-B65FB34ADC5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34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342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34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34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B22E48B-4BDB-405F-B1D9-1975C953208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69F6EF8-A8B7-4BCA-8121-D1D239ADBB4D}" type="slidenum">
              <a:rPr lang="en-US"/>
              <a:pPr/>
              <a:t>1</a:t>
            </a:fld>
            <a:endParaRPr lang="en-US"/>
          </a:p>
        </p:txBody>
      </p:sp>
      <p:sp>
        <p:nvSpPr>
          <p:cNvPr id="10445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44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Grp="1" noChangeArrowheads="1"/>
          </p:cNvSpPr>
          <p:nvPr>
            <p:ph type="sldNum" sz="quarter" idx="5"/>
          </p:nvPr>
        </p:nvSpPr>
        <p:spPr>
          <a:ln/>
        </p:spPr>
        <p:txBody>
          <a:bodyPr/>
          <a:lstStyle/>
          <a:p>
            <a:fld id="{4F12918E-BAF4-4E45-B92D-8091163ADCDC}"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Grp="1" noChangeArrowheads="1"/>
          </p:cNvSpPr>
          <p:nvPr>
            <p:ph type="sldNum" sz="quarter" idx="5"/>
          </p:nvPr>
        </p:nvSpPr>
        <p:spPr>
          <a:ln/>
        </p:spPr>
        <p:txBody>
          <a:bodyPr/>
          <a:lstStyle/>
          <a:p>
            <a:fld id="{FEA499C1-9022-4D96-96FB-A988F663E3DD}" type="slidenum">
              <a:rPr lang="en-US"/>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Grp="1" noChangeArrowheads="1"/>
          </p:cNvSpPr>
          <p:nvPr>
            <p:ph type="sldNum" sz="quarter" idx="5"/>
          </p:nvPr>
        </p:nvSpPr>
        <p:spPr>
          <a:ln/>
        </p:spPr>
        <p:txBody>
          <a:bodyPr/>
          <a:lstStyle/>
          <a:p>
            <a:fld id="{A12A76FF-0316-4025-9E09-050FF1CCE49E}" type="slidenum">
              <a:rPr lang="en-US"/>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9148763" cy="6851650"/>
            <a:chOff x="1" y="0"/>
            <a:chExt cx="5763" cy="4316"/>
          </a:xfrm>
        </p:grpSpPr>
        <p:sp>
          <p:nvSpPr>
            <p:cNvPr id="1536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536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536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15366" name="Group 6"/>
            <p:cNvGrpSpPr>
              <a:grpSpLocks/>
            </p:cNvGrpSpPr>
            <p:nvPr/>
          </p:nvGrpSpPr>
          <p:grpSpPr bwMode="auto">
            <a:xfrm>
              <a:off x="288" y="0"/>
              <a:ext cx="5098" cy="4316"/>
              <a:chOff x="288" y="0"/>
              <a:chExt cx="5098" cy="4316"/>
            </a:xfrm>
          </p:grpSpPr>
          <p:sp>
            <p:nvSpPr>
              <p:cNvPr id="1536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6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6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537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1538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538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538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1538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1538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1538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1538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1538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1538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1538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1539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15391" name="Group 31"/>
            <p:cNvGrpSpPr>
              <a:grpSpLocks/>
            </p:cNvGrpSpPr>
            <p:nvPr/>
          </p:nvGrpSpPr>
          <p:grpSpPr bwMode="auto">
            <a:xfrm>
              <a:off x="1" y="392"/>
              <a:ext cx="5758" cy="1571"/>
              <a:chOff x="1" y="392"/>
              <a:chExt cx="5758" cy="1571"/>
            </a:xfrm>
          </p:grpSpPr>
          <p:sp>
            <p:nvSpPr>
              <p:cNvPr id="1539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1539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1539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1539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1539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1539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1539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15399" name="Rectangle 39"/>
          <p:cNvSpPr>
            <a:spLocks noGrp="1" noChangeArrowheads="1"/>
          </p:cNvSpPr>
          <p:nvPr>
            <p:ph type="ctrTitle" sz="quarter"/>
          </p:nvPr>
        </p:nvSpPr>
        <p:spPr>
          <a:xfrm>
            <a:off x="685800" y="1692275"/>
            <a:ext cx="7772400" cy="1736725"/>
          </a:xfrm>
        </p:spPr>
        <p:txBody>
          <a:bodyPr anchor="b"/>
          <a:lstStyle>
            <a:lvl1pPr>
              <a:defRPr sz="5400" b="0"/>
            </a:lvl1pPr>
          </a:lstStyle>
          <a:p>
            <a:r>
              <a:rPr lang="en-US"/>
              <a:t>Click to edit Master title style</a:t>
            </a:r>
          </a:p>
        </p:txBody>
      </p:sp>
      <p:sp>
        <p:nvSpPr>
          <p:cNvPr id="1540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401" name="Rectangle 41"/>
          <p:cNvSpPr>
            <a:spLocks noGrp="1" noChangeArrowheads="1"/>
          </p:cNvSpPr>
          <p:nvPr>
            <p:ph type="dt" sz="quarter" idx="2"/>
          </p:nvPr>
        </p:nvSpPr>
        <p:spPr/>
        <p:txBody>
          <a:bodyPr/>
          <a:lstStyle>
            <a:lvl1pPr>
              <a:defRPr/>
            </a:lvl1pPr>
          </a:lstStyle>
          <a:p>
            <a:endParaRPr lang="en-US"/>
          </a:p>
        </p:txBody>
      </p:sp>
      <p:sp>
        <p:nvSpPr>
          <p:cNvPr id="15402" name="Rectangle 42"/>
          <p:cNvSpPr>
            <a:spLocks noGrp="1" noChangeArrowheads="1"/>
          </p:cNvSpPr>
          <p:nvPr>
            <p:ph type="ftr" sz="quarter" idx="3"/>
          </p:nvPr>
        </p:nvSpPr>
        <p:spPr/>
        <p:txBody>
          <a:bodyPr/>
          <a:lstStyle>
            <a:lvl1pPr>
              <a:defRPr/>
            </a:lvl1pPr>
          </a:lstStyle>
          <a:p>
            <a:r>
              <a:rPr lang="en-US"/>
              <a:t>UNESCO ICTLIP Module 5 Lesson 2</a:t>
            </a:r>
          </a:p>
        </p:txBody>
      </p:sp>
      <p:sp>
        <p:nvSpPr>
          <p:cNvPr id="15403" name="Rectangle 43"/>
          <p:cNvSpPr>
            <a:spLocks noGrp="1" noChangeArrowheads="1"/>
          </p:cNvSpPr>
          <p:nvPr>
            <p:ph type="sldNum" sz="quarter" idx="4"/>
          </p:nvPr>
        </p:nvSpPr>
        <p:spPr>
          <a:xfrm>
            <a:off x="6553200" y="6613525"/>
            <a:ext cx="1447800" cy="244475"/>
          </a:xfrm>
        </p:spPr>
        <p:txBody>
          <a:bodyPr/>
          <a:lstStyle>
            <a:lvl1pPr>
              <a:defRPr/>
            </a:lvl1pPr>
          </a:lstStyle>
          <a:p>
            <a:fld id="{33D0F69F-C6A0-4F8B-8CDB-9455FFEA554A}"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5 Lesson 2</a:t>
            </a:r>
          </a:p>
        </p:txBody>
      </p:sp>
      <p:sp>
        <p:nvSpPr>
          <p:cNvPr id="6" name="Slide Number Placeholder 5"/>
          <p:cNvSpPr>
            <a:spLocks noGrp="1"/>
          </p:cNvSpPr>
          <p:nvPr>
            <p:ph type="sldNum" sz="quarter" idx="12"/>
          </p:nvPr>
        </p:nvSpPr>
        <p:spPr/>
        <p:txBody>
          <a:bodyPr/>
          <a:lstStyle>
            <a:lvl1pPr>
              <a:defRPr/>
            </a:lvl1pPr>
          </a:lstStyle>
          <a:p>
            <a:fld id="{5EB6D5A8-0648-4A05-AEE1-105353FD3E5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5 Lesson 2</a:t>
            </a:r>
          </a:p>
        </p:txBody>
      </p:sp>
      <p:sp>
        <p:nvSpPr>
          <p:cNvPr id="6" name="Slide Number Placeholder 5"/>
          <p:cNvSpPr>
            <a:spLocks noGrp="1"/>
          </p:cNvSpPr>
          <p:nvPr>
            <p:ph type="sldNum" sz="quarter" idx="12"/>
          </p:nvPr>
        </p:nvSpPr>
        <p:spPr/>
        <p:txBody>
          <a:bodyPr/>
          <a:lstStyle>
            <a:lvl1pPr>
              <a:defRPr/>
            </a:lvl1pPr>
          </a:lstStyle>
          <a:p>
            <a:fld id="{9312F417-446A-4FDE-A7B6-7505360825F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5 Lesson 2</a:t>
            </a:r>
          </a:p>
        </p:txBody>
      </p:sp>
      <p:sp>
        <p:nvSpPr>
          <p:cNvPr id="6" name="Slide Number Placeholder 5"/>
          <p:cNvSpPr>
            <a:spLocks noGrp="1"/>
          </p:cNvSpPr>
          <p:nvPr>
            <p:ph type="sldNum" sz="quarter" idx="12"/>
          </p:nvPr>
        </p:nvSpPr>
        <p:spPr/>
        <p:txBody>
          <a:bodyPr/>
          <a:lstStyle>
            <a:lvl1pPr>
              <a:defRPr/>
            </a:lvl1pPr>
          </a:lstStyle>
          <a:p>
            <a:fld id="{765E12B3-BC25-4324-896E-6CD5E8E1D0F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5 Lesson 2</a:t>
            </a:r>
          </a:p>
        </p:txBody>
      </p:sp>
      <p:sp>
        <p:nvSpPr>
          <p:cNvPr id="6" name="Slide Number Placeholder 5"/>
          <p:cNvSpPr>
            <a:spLocks noGrp="1"/>
          </p:cNvSpPr>
          <p:nvPr>
            <p:ph type="sldNum" sz="quarter" idx="12"/>
          </p:nvPr>
        </p:nvSpPr>
        <p:spPr/>
        <p:txBody>
          <a:bodyPr/>
          <a:lstStyle>
            <a:lvl1pPr>
              <a:defRPr/>
            </a:lvl1pPr>
          </a:lstStyle>
          <a:p>
            <a:fld id="{40B6B254-E7A3-4D2A-817A-1DCDD5ADF9E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5 Lesson 2</a:t>
            </a:r>
          </a:p>
        </p:txBody>
      </p:sp>
      <p:sp>
        <p:nvSpPr>
          <p:cNvPr id="7" name="Slide Number Placeholder 6"/>
          <p:cNvSpPr>
            <a:spLocks noGrp="1"/>
          </p:cNvSpPr>
          <p:nvPr>
            <p:ph type="sldNum" sz="quarter" idx="12"/>
          </p:nvPr>
        </p:nvSpPr>
        <p:spPr/>
        <p:txBody>
          <a:bodyPr/>
          <a:lstStyle>
            <a:lvl1pPr>
              <a:defRPr/>
            </a:lvl1pPr>
          </a:lstStyle>
          <a:p>
            <a:fld id="{EB33B025-69DE-4E40-9AB8-2428857F35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UNESCO ICTLIP Module 5 Lesson 2</a:t>
            </a:r>
          </a:p>
        </p:txBody>
      </p:sp>
      <p:sp>
        <p:nvSpPr>
          <p:cNvPr id="9" name="Slide Number Placeholder 8"/>
          <p:cNvSpPr>
            <a:spLocks noGrp="1"/>
          </p:cNvSpPr>
          <p:nvPr>
            <p:ph type="sldNum" sz="quarter" idx="12"/>
          </p:nvPr>
        </p:nvSpPr>
        <p:spPr/>
        <p:txBody>
          <a:bodyPr/>
          <a:lstStyle>
            <a:lvl1pPr>
              <a:defRPr/>
            </a:lvl1pPr>
          </a:lstStyle>
          <a:p>
            <a:fld id="{7572303F-CFE6-41D5-A3A6-2829A822C2C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UNESCO ICTLIP Module 5 Lesson 2</a:t>
            </a:r>
          </a:p>
        </p:txBody>
      </p:sp>
      <p:sp>
        <p:nvSpPr>
          <p:cNvPr id="5" name="Slide Number Placeholder 4"/>
          <p:cNvSpPr>
            <a:spLocks noGrp="1"/>
          </p:cNvSpPr>
          <p:nvPr>
            <p:ph type="sldNum" sz="quarter" idx="12"/>
          </p:nvPr>
        </p:nvSpPr>
        <p:spPr/>
        <p:txBody>
          <a:bodyPr/>
          <a:lstStyle>
            <a:lvl1pPr>
              <a:defRPr/>
            </a:lvl1pPr>
          </a:lstStyle>
          <a:p>
            <a:fld id="{D5AF2302-327D-429B-9520-7A8F021427F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UNESCO ICTLIP Module 5 Lesson 2</a:t>
            </a:r>
          </a:p>
        </p:txBody>
      </p:sp>
      <p:sp>
        <p:nvSpPr>
          <p:cNvPr id="4" name="Slide Number Placeholder 3"/>
          <p:cNvSpPr>
            <a:spLocks noGrp="1"/>
          </p:cNvSpPr>
          <p:nvPr>
            <p:ph type="sldNum" sz="quarter" idx="12"/>
          </p:nvPr>
        </p:nvSpPr>
        <p:spPr/>
        <p:txBody>
          <a:bodyPr/>
          <a:lstStyle>
            <a:lvl1pPr>
              <a:defRPr/>
            </a:lvl1pPr>
          </a:lstStyle>
          <a:p>
            <a:fld id="{0AB99D00-BB31-40C2-AF81-0D21A787F6D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5 Lesson 2</a:t>
            </a:r>
          </a:p>
        </p:txBody>
      </p:sp>
      <p:sp>
        <p:nvSpPr>
          <p:cNvPr id="7" name="Slide Number Placeholder 6"/>
          <p:cNvSpPr>
            <a:spLocks noGrp="1"/>
          </p:cNvSpPr>
          <p:nvPr>
            <p:ph type="sldNum" sz="quarter" idx="12"/>
          </p:nvPr>
        </p:nvSpPr>
        <p:spPr/>
        <p:txBody>
          <a:bodyPr/>
          <a:lstStyle>
            <a:lvl1pPr>
              <a:defRPr/>
            </a:lvl1pPr>
          </a:lstStyle>
          <a:p>
            <a:fld id="{C3700D0D-56E4-4099-9944-C966EDC9610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5 Lesson 2</a:t>
            </a:r>
          </a:p>
        </p:txBody>
      </p:sp>
      <p:sp>
        <p:nvSpPr>
          <p:cNvPr id="7" name="Slide Number Placeholder 6"/>
          <p:cNvSpPr>
            <a:spLocks noGrp="1"/>
          </p:cNvSpPr>
          <p:nvPr>
            <p:ph type="sldNum" sz="quarter" idx="12"/>
          </p:nvPr>
        </p:nvSpPr>
        <p:spPr/>
        <p:txBody>
          <a:bodyPr/>
          <a:lstStyle>
            <a:lvl1pPr>
              <a:defRPr/>
            </a:lvl1pPr>
          </a:lstStyle>
          <a:p>
            <a:fld id="{5F95B5B3-EF2B-46EA-8D7C-C284BDD292C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4338" name="Group 2"/>
          <p:cNvGrpSpPr>
            <a:grpSpLocks/>
          </p:cNvGrpSpPr>
          <p:nvPr/>
        </p:nvGrpSpPr>
        <p:grpSpPr bwMode="auto">
          <a:xfrm>
            <a:off x="1588" y="0"/>
            <a:ext cx="9148762" cy="6851650"/>
            <a:chOff x="1" y="0"/>
            <a:chExt cx="5763" cy="4316"/>
          </a:xfrm>
        </p:grpSpPr>
        <p:sp>
          <p:nvSpPr>
            <p:cNvPr id="1433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434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434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14342" name="Group 6"/>
            <p:cNvGrpSpPr>
              <a:grpSpLocks/>
            </p:cNvGrpSpPr>
            <p:nvPr/>
          </p:nvGrpSpPr>
          <p:grpSpPr bwMode="auto">
            <a:xfrm>
              <a:off x="288" y="0"/>
              <a:ext cx="5098" cy="4316"/>
              <a:chOff x="288" y="0"/>
              <a:chExt cx="5098" cy="4316"/>
            </a:xfrm>
          </p:grpSpPr>
          <p:sp>
            <p:nvSpPr>
              <p:cNvPr id="1434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4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4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4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4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4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4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5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5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5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5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5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435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1435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435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435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1435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1436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1436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1436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1436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1436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1436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1436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14367" name="Group 31"/>
            <p:cNvGrpSpPr>
              <a:grpSpLocks/>
            </p:cNvGrpSpPr>
            <p:nvPr/>
          </p:nvGrpSpPr>
          <p:grpSpPr bwMode="auto">
            <a:xfrm>
              <a:off x="1" y="392"/>
              <a:ext cx="5758" cy="1571"/>
              <a:chOff x="1" y="392"/>
              <a:chExt cx="5758" cy="1571"/>
            </a:xfrm>
          </p:grpSpPr>
          <p:sp>
            <p:nvSpPr>
              <p:cNvPr id="1436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1436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1437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1437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1437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1437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1437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1437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437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14377" name="Rectangle 41"/>
          <p:cNvSpPr>
            <a:spLocks noGrp="1" noChangeArrowheads="1"/>
          </p:cNvSpPr>
          <p:nvPr>
            <p:ph type="ftr" sz="quarter" idx="3"/>
          </p:nvPr>
        </p:nvSpPr>
        <p:spPr bwMode="auto">
          <a:xfrm>
            <a:off x="3124200" y="6613525"/>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1" hangingPunct="1">
              <a:defRPr sz="1000">
                <a:effectLst>
                  <a:outerShdw blurRad="38100" dist="38100" dir="2700000" algn="tl">
                    <a:srgbClr val="000000"/>
                  </a:outerShdw>
                </a:effectLst>
              </a:defRPr>
            </a:lvl1pPr>
          </a:lstStyle>
          <a:p>
            <a:r>
              <a:rPr lang="en-US"/>
              <a:t>UNESCO ICTLIP Module 5 Lesson 2</a:t>
            </a:r>
          </a:p>
        </p:txBody>
      </p:sp>
      <p:sp>
        <p:nvSpPr>
          <p:cNvPr id="14378" name="Rectangle 42"/>
          <p:cNvSpPr>
            <a:spLocks noGrp="1" noChangeArrowheads="1"/>
          </p:cNvSpPr>
          <p:nvPr>
            <p:ph type="sldNum" sz="quarter" idx="4"/>
          </p:nvPr>
        </p:nvSpPr>
        <p:spPr bwMode="auto">
          <a:xfrm>
            <a:off x="6553200" y="6613525"/>
            <a:ext cx="1371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r" eaLnBrk="1" hangingPunct="1">
              <a:defRPr sz="1000">
                <a:effectLst>
                  <a:outerShdw blurRad="38100" dist="38100" dir="2700000" algn="tl">
                    <a:srgbClr val="000000"/>
                  </a:outerShdw>
                </a:effectLst>
              </a:defRPr>
            </a:lvl1pPr>
          </a:lstStyle>
          <a:p>
            <a:fld id="{0D2BB00C-7C34-4B75-B7B3-B3668E0F5AAF}" type="slidenum">
              <a:rPr lang="en-US"/>
              <a:pPr/>
              <a:t>‹#›</a:t>
            </a:fld>
            <a:endParaRPr lang="en-US"/>
          </a:p>
        </p:txBody>
      </p:sp>
      <p:sp>
        <p:nvSpPr>
          <p:cNvPr id="1437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4380" name="Picture 44"/>
          <p:cNvPicPr>
            <a:picLocks noChangeAspect="1" noChangeArrowheads="1"/>
          </p:cNvPicPr>
          <p:nvPr userDrawn="1"/>
        </p:nvPicPr>
        <p:blipFill>
          <a:blip r:embed="rId13"/>
          <a:srcRect/>
          <a:stretch>
            <a:fillRect/>
          </a:stretch>
        </p:blipFill>
        <p:spPr bwMode="auto">
          <a:xfrm>
            <a:off x="7983538" y="5715000"/>
            <a:ext cx="962025" cy="979488"/>
          </a:xfrm>
          <a:prstGeom prst="rect">
            <a:avLst/>
          </a:prstGeom>
          <a:noFill/>
          <a:ln w="9525" algn="ctr">
            <a:noFill/>
            <a:miter lim="800000"/>
            <a:headEnd/>
            <a:tailEnd/>
          </a:ln>
          <a:effectLst/>
        </p:spPr>
      </p:pic>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hf hd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2"/>
          <p:cNvSpPr>
            <a:spLocks noGrp="1" noChangeArrowheads="1"/>
          </p:cNvSpPr>
          <p:nvPr>
            <p:ph type="ftr" sz="quarter" idx="3"/>
          </p:nvPr>
        </p:nvSpPr>
        <p:spPr/>
        <p:txBody>
          <a:bodyPr/>
          <a:lstStyle/>
          <a:p>
            <a:r>
              <a:rPr lang="en-US"/>
              <a:t>UNESCO ICTLIP Module 5 Lesson 2</a:t>
            </a:r>
          </a:p>
        </p:txBody>
      </p:sp>
      <p:sp>
        <p:nvSpPr>
          <p:cNvPr id="6" name="Rectangle 43"/>
          <p:cNvSpPr>
            <a:spLocks noGrp="1" noChangeArrowheads="1"/>
          </p:cNvSpPr>
          <p:nvPr>
            <p:ph type="sldNum" sz="quarter" idx="4"/>
          </p:nvPr>
        </p:nvSpPr>
        <p:spPr/>
        <p:txBody>
          <a:bodyPr/>
          <a:lstStyle/>
          <a:p>
            <a:fld id="{E1546662-CE55-485D-9E30-EA58A76C5EC1}" type="slidenum">
              <a:rPr lang="en-US"/>
              <a:pPr/>
              <a:t>1</a:t>
            </a:fld>
            <a:endParaRPr lang="en-US"/>
          </a:p>
        </p:txBody>
      </p:sp>
      <p:sp>
        <p:nvSpPr>
          <p:cNvPr id="102402" name="Rectangle 1026"/>
          <p:cNvSpPr>
            <a:spLocks noGrp="1" noChangeArrowheads="1"/>
          </p:cNvSpPr>
          <p:nvPr>
            <p:ph type="ctrTitle"/>
          </p:nvPr>
        </p:nvSpPr>
        <p:spPr>
          <a:xfrm>
            <a:off x="685800" y="457200"/>
            <a:ext cx="7772400" cy="1355725"/>
          </a:xfrm>
        </p:spPr>
        <p:txBody>
          <a:bodyPr/>
          <a:lstStyle/>
          <a:p>
            <a:r>
              <a:rPr lang="en-US" sz="4800"/>
              <a:t>The Internet As An Information Resource</a:t>
            </a:r>
          </a:p>
        </p:txBody>
      </p:sp>
      <p:pic>
        <p:nvPicPr>
          <p:cNvPr id="102403" name="Picture 1027"/>
          <p:cNvPicPr>
            <a:picLocks noChangeAspect="1" noChangeArrowheads="1"/>
          </p:cNvPicPr>
          <p:nvPr/>
        </p:nvPicPr>
        <p:blipFill>
          <a:blip r:embed="rId3"/>
          <a:srcRect/>
          <a:stretch>
            <a:fillRect/>
          </a:stretch>
        </p:blipFill>
        <p:spPr bwMode="auto">
          <a:xfrm>
            <a:off x="3733800" y="2590800"/>
            <a:ext cx="1720850" cy="1752600"/>
          </a:xfrm>
          <a:prstGeom prst="rect">
            <a:avLst/>
          </a:prstGeom>
          <a:noFill/>
          <a:ln w="9525" algn="ctr">
            <a:noFill/>
            <a:miter lim="800000"/>
            <a:headEnd/>
            <a:tailEnd/>
          </a:ln>
          <a:effectLst/>
        </p:spPr>
      </p:pic>
      <p:sp>
        <p:nvSpPr>
          <p:cNvPr id="102404" name="Rectangle 1028"/>
          <p:cNvSpPr>
            <a:spLocks noChangeArrowheads="1"/>
          </p:cNvSpPr>
          <p:nvPr/>
        </p:nvSpPr>
        <p:spPr bwMode="auto">
          <a:xfrm>
            <a:off x="228600" y="4953000"/>
            <a:ext cx="8686800" cy="1447800"/>
          </a:xfrm>
          <a:prstGeom prst="rect">
            <a:avLst/>
          </a:prstGeom>
          <a:noFill/>
          <a:ln w="9525">
            <a:noFill/>
            <a:miter lim="800000"/>
            <a:headEnd/>
            <a:tailEnd/>
          </a:ln>
          <a:effectLst/>
        </p:spPr>
        <p:txBody>
          <a:bodyPr anchor="b" anchorCtr="1"/>
          <a:lstStyle/>
          <a:p>
            <a:pPr algn="ctr" eaLnBrk="1" hangingPunct="1"/>
            <a:r>
              <a:rPr lang="en-US" sz="4400">
                <a:solidFill>
                  <a:schemeClr val="tx2"/>
                </a:solidFill>
                <a:latin typeface="Arial" charset="0"/>
              </a:rPr>
              <a:t>Lesson 2: How to search for information on the Internet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p:cTn id="7" dur="1000" fill="hold"/>
                                        <p:tgtEl>
                                          <p:spTgt spid="102402"/>
                                        </p:tgtEl>
                                        <p:attrNameLst>
                                          <p:attrName>ppt_w</p:attrName>
                                        </p:attrNameLst>
                                      </p:cBhvr>
                                      <p:tavLst>
                                        <p:tav tm="0">
                                          <p:val>
                                            <p:fltVal val="0"/>
                                          </p:val>
                                        </p:tav>
                                        <p:tav tm="100000">
                                          <p:val>
                                            <p:strVal val="#ppt_w"/>
                                          </p:val>
                                        </p:tav>
                                      </p:tavLst>
                                    </p:anim>
                                    <p:anim calcmode="lin" valueType="num">
                                      <p:cBhvr>
                                        <p:cTn id="8" dur="1000" fill="hold"/>
                                        <p:tgtEl>
                                          <p:spTgt spid="102402"/>
                                        </p:tgtEl>
                                        <p:attrNameLst>
                                          <p:attrName>ppt_h</p:attrName>
                                        </p:attrNameLst>
                                      </p:cBhvr>
                                      <p:tavLst>
                                        <p:tav tm="0">
                                          <p:val>
                                            <p:fltVal val="0"/>
                                          </p:val>
                                        </p:tav>
                                        <p:tav tm="100000">
                                          <p:val>
                                            <p:strVal val="#ppt_h"/>
                                          </p:val>
                                        </p:tav>
                                      </p:tavLst>
                                    </p:anim>
                                    <p:anim calcmode="lin" valueType="num">
                                      <p:cBhvr>
                                        <p:cTn id="9" dur="1000" fill="hold"/>
                                        <p:tgtEl>
                                          <p:spTgt spid="10240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0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102404"/>
                                        </p:tgtEl>
                                        <p:attrNameLst>
                                          <p:attrName>style.visibility</p:attrName>
                                        </p:attrNameLst>
                                      </p:cBhvr>
                                      <p:to>
                                        <p:strVal val="visible"/>
                                      </p:to>
                                    </p:set>
                                    <p:anim calcmode="lin" valueType="num">
                                      <p:cBhvr>
                                        <p:cTn id="14" dur="1000" fill="hold"/>
                                        <p:tgtEl>
                                          <p:spTgt spid="102404"/>
                                        </p:tgtEl>
                                        <p:attrNameLst>
                                          <p:attrName>ppt_w</p:attrName>
                                        </p:attrNameLst>
                                      </p:cBhvr>
                                      <p:tavLst>
                                        <p:tav tm="0">
                                          <p:val>
                                            <p:fltVal val="0"/>
                                          </p:val>
                                        </p:tav>
                                        <p:tav tm="100000">
                                          <p:val>
                                            <p:strVal val="#ppt_w"/>
                                          </p:val>
                                        </p:tav>
                                      </p:tavLst>
                                    </p:anim>
                                    <p:anim calcmode="lin" valueType="num">
                                      <p:cBhvr>
                                        <p:cTn id="15" dur="1000" fill="hold"/>
                                        <p:tgtEl>
                                          <p:spTgt spid="102404"/>
                                        </p:tgtEl>
                                        <p:attrNameLst>
                                          <p:attrName>ppt_h</p:attrName>
                                        </p:attrNameLst>
                                      </p:cBhvr>
                                      <p:tavLst>
                                        <p:tav tm="0">
                                          <p:val>
                                            <p:fltVal val="0"/>
                                          </p:val>
                                        </p:tav>
                                        <p:tav tm="100000">
                                          <p:val>
                                            <p:strVal val="#ppt_h"/>
                                          </p:val>
                                        </p:tav>
                                      </p:tavLst>
                                    </p:anim>
                                    <p:anim calcmode="lin" valueType="num">
                                      <p:cBhvr>
                                        <p:cTn id="16" dur="1000" fill="hold"/>
                                        <p:tgtEl>
                                          <p:spTgt spid="10240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240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utoUpdateAnimBg="0"/>
      <p:bldP spid="10240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2EFDAAC8-84A3-4FEE-AD3C-EFAEA55205C1}" type="slidenum">
              <a:rPr lang="en-US"/>
              <a:pPr/>
              <a:t>10</a:t>
            </a:fld>
            <a:endParaRPr lang="en-US"/>
          </a:p>
        </p:txBody>
      </p:sp>
      <p:sp>
        <p:nvSpPr>
          <p:cNvPr id="116739" name="Rectangle 3"/>
          <p:cNvSpPr>
            <a:spLocks noGrp="1" noChangeArrowheads="1"/>
          </p:cNvSpPr>
          <p:nvPr>
            <p:ph type="body" idx="1"/>
          </p:nvPr>
        </p:nvSpPr>
        <p:spPr/>
        <p:txBody>
          <a:bodyPr/>
          <a:lstStyle/>
          <a:p>
            <a:pPr>
              <a:buFont typeface="Wingdings" pitchFamily="2" charset="2"/>
              <a:buNone/>
            </a:pPr>
            <a:r>
              <a:rPr lang="en-US"/>
              <a:t>Specialized search engines</a:t>
            </a:r>
          </a:p>
          <a:p>
            <a:r>
              <a:rPr lang="en-US"/>
              <a:t>Search engines dedicated to indexing web pages on specific topics</a:t>
            </a:r>
          </a:p>
          <a:p>
            <a:r>
              <a:rPr lang="en-US" sz="2800"/>
              <a:t>Examples</a:t>
            </a:r>
          </a:p>
          <a:p>
            <a:pPr lvl="1"/>
            <a:r>
              <a:rPr lang="en-US" sz="2400"/>
              <a:t>Locate mailing lists and newsgroups</a:t>
            </a:r>
          </a:p>
          <a:p>
            <a:pPr lvl="2"/>
            <a:r>
              <a:rPr lang="en-US"/>
              <a:t>The Lizt – http://www.liszt.com</a:t>
            </a:r>
          </a:p>
          <a:p>
            <a:pPr lvl="2"/>
            <a:r>
              <a:rPr lang="en-US"/>
              <a:t>Mailbase – http://www.mailbase.ac.uk</a:t>
            </a:r>
          </a:p>
          <a:p>
            <a:pPr lvl="2"/>
            <a:r>
              <a:rPr lang="en-US"/>
              <a:t>Dejanews – http://www.dejanews.com</a:t>
            </a:r>
          </a:p>
          <a:p>
            <a:pPr lvl="2"/>
            <a:r>
              <a:rPr lang="en-US"/>
              <a:t>Google groups - http://groups.google.com/</a:t>
            </a:r>
          </a:p>
        </p:txBody>
      </p:sp>
      <p:sp>
        <p:nvSpPr>
          <p:cNvPr id="116741" name="Rectangle 5"/>
          <p:cNvSpPr>
            <a:spLocks noGrp="1" noChangeArrowheads="1"/>
          </p:cNvSpPr>
          <p:nvPr>
            <p:ph type="title"/>
          </p:nvPr>
        </p:nvSpPr>
        <p:spPr>
          <a:noFill/>
          <a:ln/>
        </p:spPr>
        <p:txBody>
          <a:bodyPr/>
          <a:lstStyle/>
          <a:p>
            <a:r>
              <a:rPr lang="en-US"/>
              <a:t>What are the Internet search tools and services?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blinds(vertical)">
                                      <p:cBhvr>
                                        <p:cTn id="7" dur="500"/>
                                        <p:tgtEl>
                                          <p:spTgt spid="116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blinds(vertical)">
                                      <p:cBhvr>
                                        <p:cTn id="12" dur="500"/>
                                        <p:tgtEl>
                                          <p:spTgt spid="116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blinds(vertical)">
                                      <p:cBhvr>
                                        <p:cTn id="17" dur="500"/>
                                        <p:tgtEl>
                                          <p:spTgt spid="116739">
                                            <p:txEl>
                                              <p:pRg st="2" end="2"/>
                                            </p:txEl>
                                          </p:spTgt>
                                        </p:tgtEl>
                                      </p:cBhvr>
                                    </p:animEffect>
                                  </p:childTnLst>
                                </p:cTn>
                              </p:par>
                              <p:par>
                                <p:cTn id="18" presetID="3" presetClass="entr" presetSubtype="5" fill="hold" grpId="0" nodeType="withEffect">
                                  <p:stCondLst>
                                    <p:cond delay="0"/>
                                  </p:stCondLst>
                                  <p:childTnLst>
                                    <p:set>
                                      <p:cBhvr>
                                        <p:cTn id="19" dur="1" fill="hold">
                                          <p:stCondLst>
                                            <p:cond delay="0"/>
                                          </p:stCondLst>
                                        </p:cTn>
                                        <p:tgtEl>
                                          <p:spTgt spid="116739">
                                            <p:txEl>
                                              <p:pRg st="3" end="3"/>
                                            </p:txEl>
                                          </p:spTgt>
                                        </p:tgtEl>
                                        <p:attrNameLst>
                                          <p:attrName>style.visibility</p:attrName>
                                        </p:attrNameLst>
                                      </p:cBhvr>
                                      <p:to>
                                        <p:strVal val="visible"/>
                                      </p:to>
                                    </p:set>
                                    <p:animEffect transition="in" filter="blinds(vertical)">
                                      <p:cBhvr>
                                        <p:cTn id="20" dur="500"/>
                                        <p:tgtEl>
                                          <p:spTgt spid="116739">
                                            <p:txEl>
                                              <p:pRg st="3" end="3"/>
                                            </p:txEl>
                                          </p:spTgt>
                                        </p:tgtEl>
                                      </p:cBhvr>
                                    </p:animEffect>
                                  </p:childTnLst>
                                </p:cTn>
                              </p:par>
                              <p:par>
                                <p:cTn id="21" presetID="3" presetClass="entr" presetSubtype="5" fill="hold" grpId="0" nodeType="withEffect">
                                  <p:stCondLst>
                                    <p:cond delay="0"/>
                                  </p:stCondLst>
                                  <p:childTnLst>
                                    <p:set>
                                      <p:cBhvr>
                                        <p:cTn id="22" dur="1" fill="hold">
                                          <p:stCondLst>
                                            <p:cond delay="0"/>
                                          </p:stCondLst>
                                        </p:cTn>
                                        <p:tgtEl>
                                          <p:spTgt spid="116739">
                                            <p:txEl>
                                              <p:pRg st="4" end="4"/>
                                            </p:txEl>
                                          </p:spTgt>
                                        </p:tgtEl>
                                        <p:attrNameLst>
                                          <p:attrName>style.visibility</p:attrName>
                                        </p:attrNameLst>
                                      </p:cBhvr>
                                      <p:to>
                                        <p:strVal val="visible"/>
                                      </p:to>
                                    </p:set>
                                    <p:animEffect transition="in" filter="blinds(vertical)">
                                      <p:cBhvr>
                                        <p:cTn id="23" dur="500"/>
                                        <p:tgtEl>
                                          <p:spTgt spid="116739">
                                            <p:txEl>
                                              <p:pRg st="4" end="4"/>
                                            </p:txEl>
                                          </p:spTgt>
                                        </p:tgtEl>
                                      </p:cBhvr>
                                    </p:animEffect>
                                  </p:childTnLst>
                                </p:cTn>
                              </p:par>
                              <p:par>
                                <p:cTn id="24" presetID="3" presetClass="entr" presetSubtype="5" fill="hold" grpId="0" nodeType="withEffect">
                                  <p:stCondLst>
                                    <p:cond delay="0"/>
                                  </p:stCondLst>
                                  <p:childTnLst>
                                    <p:set>
                                      <p:cBhvr>
                                        <p:cTn id="25" dur="1" fill="hold">
                                          <p:stCondLst>
                                            <p:cond delay="0"/>
                                          </p:stCondLst>
                                        </p:cTn>
                                        <p:tgtEl>
                                          <p:spTgt spid="116739">
                                            <p:txEl>
                                              <p:pRg st="5" end="5"/>
                                            </p:txEl>
                                          </p:spTgt>
                                        </p:tgtEl>
                                        <p:attrNameLst>
                                          <p:attrName>style.visibility</p:attrName>
                                        </p:attrNameLst>
                                      </p:cBhvr>
                                      <p:to>
                                        <p:strVal val="visible"/>
                                      </p:to>
                                    </p:set>
                                    <p:animEffect transition="in" filter="blinds(vertical)">
                                      <p:cBhvr>
                                        <p:cTn id="26" dur="500"/>
                                        <p:tgtEl>
                                          <p:spTgt spid="116739">
                                            <p:txEl>
                                              <p:pRg st="5" end="5"/>
                                            </p:txEl>
                                          </p:spTgt>
                                        </p:tgtEl>
                                      </p:cBhvr>
                                    </p:animEffect>
                                  </p:childTnLst>
                                </p:cTn>
                              </p:par>
                              <p:par>
                                <p:cTn id="27" presetID="3" presetClass="entr" presetSubtype="5" fill="hold" grpId="0" nodeType="withEffect">
                                  <p:stCondLst>
                                    <p:cond delay="0"/>
                                  </p:stCondLst>
                                  <p:childTnLst>
                                    <p:set>
                                      <p:cBhvr>
                                        <p:cTn id="28" dur="1" fill="hold">
                                          <p:stCondLst>
                                            <p:cond delay="0"/>
                                          </p:stCondLst>
                                        </p:cTn>
                                        <p:tgtEl>
                                          <p:spTgt spid="116739">
                                            <p:txEl>
                                              <p:pRg st="6" end="6"/>
                                            </p:txEl>
                                          </p:spTgt>
                                        </p:tgtEl>
                                        <p:attrNameLst>
                                          <p:attrName>style.visibility</p:attrName>
                                        </p:attrNameLst>
                                      </p:cBhvr>
                                      <p:to>
                                        <p:strVal val="visible"/>
                                      </p:to>
                                    </p:set>
                                    <p:animEffect transition="in" filter="blinds(vertical)">
                                      <p:cBhvr>
                                        <p:cTn id="29" dur="500"/>
                                        <p:tgtEl>
                                          <p:spTgt spid="116739">
                                            <p:txEl>
                                              <p:pRg st="6" end="6"/>
                                            </p:txEl>
                                          </p:spTgt>
                                        </p:tgtEl>
                                      </p:cBhvr>
                                    </p:animEffect>
                                  </p:childTnLst>
                                </p:cTn>
                              </p:par>
                              <p:par>
                                <p:cTn id="30" presetID="3" presetClass="entr" presetSubtype="5" fill="hold" grpId="0" nodeType="withEffect">
                                  <p:stCondLst>
                                    <p:cond delay="0"/>
                                  </p:stCondLst>
                                  <p:childTnLst>
                                    <p:set>
                                      <p:cBhvr>
                                        <p:cTn id="31" dur="1" fill="hold">
                                          <p:stCondLst>
                                            <p:cond delay="0"/>
                                          </p:stCondLst>
                                        </p:cTn>
                                        <p:tgtEl>
                                          <p:spTgt spid="116739">
                                            <p:txEl>
                                              <p:pRg st="7" end="7"/>
                                            </p:txEl>
                                          </p:spTgt>
                                        </p:tgtEl>
                                        <p:attrNameLst>
                                          <p:attrName>style.visibility</p:attrName>
                                        </p:attrNameLst>
                                      </p:cBhvr>
                                      <p:to>
                                        <p:strVal val="visible"/>
                                      </p:to>
                                    </p:set>
                                    <p:animEffect transition="in" filter="blinds(vertical)">
                                      <p:cBhvr>
                                        <p:cTn id="32" dur="500"/>
                                        <p:tgtEl>
                                          <p:spTgt spid="1167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6B0AE4CD-8D5A-43CE-B90C-27BD192EDFA3}" type="slidenum">
              <a:rPr lang="en-US"/>
              <a:pPr/>
              <a:t>11</a:t>
            </a:fld>
            <a:endParaRPr lang="en-US"/>
          </a:p>
        </p:txBody>
      </p:sp>
      <p:sp>
        <p:nvSpPr>
          <p:cNvPr id="118787" name="Rectangle 3"/>
          <p:cNvSpPr>
            <a:spLocks noGrp="1" noChangeArrowheads="1"/>
          </p:cNvSpPr>
          <p:nvPr>
            <p:ph type="body" idx="1"/>
          </p:nvPr>
        </p:nvSpPr>
        <p:spPr/>
        <p:txBody>
          <a:bodyPr/>
          <a:lstStyle/>
          <a:p>
            <a:r>
              <a:rPr lang="en-US"/>
              <a:t>Other search tools and services</a:t>
            </a:r>
          </a:p>
          <a:p>
            <a:r>
              <a:rPr lang="en-US"/>
              <a:t>FTP archives - locate files on anonymous FTP sites</a:t>
            </a:r>
            <a:r>
              <a:rPr lang="en-US" b="1"/>
              <a:t> </a:t>
            </a:r>
            <a:endParaRPr lang="en-US"/>
          </a:p>
          <a:p>
            <a:pPr lvl="1"/>
            <a:r>
              <a:rPr lang="en-US" sz="2000"/>
              <a:t>Ex. - ArchiePlex -http://archie.emnet.co.uk/form.html</a:t>
            </a:r>
          </a:p>
          <a:p>
            <a:r>
              <a:rPr lang="en-US"/>
              <a:t>Web and e-mail people finder</a:t>
            </a:r>
          </a:p>
          <a:p>
            <a:pPr lvl="1"/>
            <a:r>
              <a:rPr lang="en-US" sz="2000"/>
              <a:t>Ex. – Four11 – http://people.yahoo.com</a:t>
            </a:r>
          </a:p>
          <a:p>
            <a:r>
              <a:rPr lang="en-US"/>
              <a:t>Multimedia search</a:t>
            </a:r>
          </a:p>
          <a:p>
            <a:pPr lvl="1"/>
            <a:r>
              <a:rPr lang="en-US" sz="2000"/>
              <a:t>Ex. - Webseek - http://www.ctr.columbia.edu/webseek/</a:t>
            </a:r>
          </a:p>
        </p:txBody>
      </p:sp>
      <p:sp>
        <p:nvSpPr>
          <p:cNvPr id="118789" name="Rectangle 5"/>
          <p:cNvSpPr>
            <a:spLocks noGrp="1" noChangeArrowheads="1"/>
          </p:cNvSpPr>
          <p:nvPr>
            <p:ph type="title"/>
          </p:nvPr>
        </p:nvSpPr>
        <p:spPr>
          <a:noFill/>
          <a:ln/>
        </p:spPr>
        <p:txBody>
          <a:bodyPr/>
          <a:lstStyle/>
          <a:p>
            <a:r>
              <a:rPr lang="en-US"/>
              <a:t>What are the Internet search tools and services?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 calcmode="lin" valueType="num">
                                      <p:cBhvr additive="base">
                                        <p:cTn id="17" dur="500" fill="hold"/>
                                        <p:tgtEl>
                                          <p:spTgt spid="11878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87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18787">
                                            <p:txEl>
                                              <p:pRg st="3" end="3"/>
                                            </p:txEl>
                                          </p:spTgt>
                                        </p:tgtEl>
                                        <p:attrNameLst>
                                          <p:attrName>style.visibility</p:attrName>
                                        </p:attrNameLst>
                                      </p:cBhvr>
                                      <p:to>
                                        <p:strVal val="visible"/>
                                      </p:to>
                                    </p:set>
                                    <p:anim calcmode="lin" valueType="num">
                                      <p:cBhvr additive="base">
                                        <p:cTn id="23" dur="500" fill="hold"/>
                                        <p:tgtEl>
                                          <p:spTgt spid="11878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878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18787">
                                            <p:txEl>
                                              <p:pRg st="4" end="4"/>
                                            </p:txEl>
                                          </p:spTgt>
                                        </p:tgtEl>
                                        <p:attrNameLst>
                                          <p:attrName>style.visibility</p:attrName>
                                        </p:attrNameLst>
                                      </p:cBhvr>
                                      <p:to>
                                        <p:strVal val="visible"/>
                                      </p:to>
                                    </p:set>
                                    <p:anim calcmode="lin" valueType="num">
                                      <p:cBhvr additive="base">
                                        <p:cTn id="27" dur="500" fill="hold"/>
                                        <p:tgtEl>
                                          <p:spTgt spid="11878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87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18787">
                                            <p:txEl>
                                              <p:pRg st="5" end="5"/>
                                            </p:txEl>
                                          </p:spTgt>
                                        </p:tgtEl>
                                        <p:attrNameLst>
                                          <p:attrName>style.visibility</p:attrName>
                                        </p:attrNameLst>
                                      </p:cBhvr>
                                      <p:to>
                                        <p:strVal val="visible"/>
                                      </p:to>
                                    </p:set>
                                    <p:anim calcmode="lin" valueType="num">
                                      <p:cBhvr additive="base">
                                        <p:cTn id="33" dur="500" fill="hold"/>
                                        <p:tgtEl>
                                          <p:spTgt spid="11878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18787">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18787">
                                            <p:txEl>
                                              <p:pRg st="6" end="6"/>
                                            </p:txEl>
                                          </p:spTgt>
                                        </p:tgtEl>
                                        <p:attrNameLst>
                                          <p:attrName>style.visibility</p:attrName>
                                        </p:attrNameLst>
                                      </p:cBhvr>
                                      <p:to>
                                        <p:strVal val="visible"/>
                                      </p:to>
                                    </p:set>
                                    <p:anim calcmode="lin" valueType="num">
                                      <p:cBhvr additive="base">
                                        <p:cTn id="37" dur="500" fill="hold"/>
                                        <p:tgtEl>
                                          <p:spTgt spid="11878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878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04274A96-0D10-45B2-A28F-16D5B54D9F94}" type="slidenum">
              <a:rPr lang="en-US"/>
              <a:pPr/>
              <a:t>12</a:t>
            </a:fld>
            <a:endParaRPr lang="en-US"/>
          </a:p>
        </p:txBody>
      </p:sp>
      <p:sp>
        <p:nvSpPr>
          <p:cNvPr id="131074" name="Rectangle 2"/>
          <p:cNvSpPr>
            <a:spLocks noGrp="1" noChangeArrowheads="1"/>
          </p:cNvSpPr>
          <p:nvPr>
            <p:ph type="body" idx="1"/>
          </p:nvPr>
        </p:nvSpPr>
        <p:spPr>
          <a:xfrm>
            <a:off x="304800" y="1717675"/>
            <a:ext cx="8534400" cy="4530725"/>
          </a:xfrm>
        </p:spPr>
        <p:txBody>
          <a:bodyPr/>
          <a:lstStyle/>
          <a:p>
            <a:pPr>
              <a:lnSpc>
                <a:spcPct val="90000"/>
              </a:lnSpc>
              <a:buFont typeface="Wingdings" pitchFamily="2" charset="2"/>
              <a:buNone/>
            </a:pPr>
            <a:r>
              <a:rPr lang="en-US" sz="2800"/>
              <a:t>Other search tools and services</a:t>
            </a:r>
          </a:p>
          <a:p>
            <a:pPr>
              <a:lnSpc>
                <a:spcPct val="90000"/>
              </a:lnSpc>
            </a:pPr>
            <a:r>
              <a:rPr lang="en-US" sz="2800"/>
              <a:t>Virtual Reference Libraries – online dictionaries, indexes, etc.</a:t>
            </a:r>
          </a:p>
          <a:p>
            <a:pPr lvl="1">
              <a:lnSpc>
                <a:spcPct val="90000"/>
              </a:lnSpc>
            </a:pPr>
            <a:r>
              <a:rPr lang="en-US" sz="1800"/>
              <a:t>Ex. Research-it – http://www.iTools.com/research-it</a:t>
            </a:r>
          </a:p>
          <a:p>
            <a:pPr>
              <a:lnSpc>
                <a:spcPct val="90000"/>
              </a:lnSpc>
            </a:pPr>
            <a:r>
              <a:rPr lang="en-US" sz="2800"/>
              <a:t>Virtual Reference Desks – online reference services</a:t>
            </a:r>
          </a:p>
          <a:p>
            <a:pPr lvl="1">
              <a:lnSpc>
                <a:spcPct val="90000"/>
              </a:lnSpc>
            </a:pPr>
            <a:r>
              <a:rPr lang="en-US" sz="1800"/>
              <a:t>Ex – AskA+Locator - http://www.vrd.org/locator/subject.shtml</a:t>
            </a:r>
          </a:p>
          <a:p>
            <a:pPr>
              <a:lnSpc>
                <a:spcPct val="90000"/>
              </a:lnSpc>
            </a:pPr>
            <a:r>
              <a:rPr lang="en-US" sz="2800"/>
              <a:t>Z39.50 Gateways – gateways to library catalogs</a:t>
            </a:r>
          </a:p>
          <a:p>
            <a:pPr lvl="1">
              <a:lnSpc>
                <a:spcPct val="90000"/>
              </a:lnSpc>
            </a:pPr>
            <a:r>
              <a:rPr lang="en-US" sz="1800"/>
              <a:t>Ex – LC Online Catalog -http://lcweb.loc.gov/z3950/gateway.html</a:t>
            </a:r>
          </a:p>
        </p:txBody>
      </p:sp>
      <p:sp>
        <p:nvSpPr>
          <p:cNvPr id="131075" name="Rectangle 3"/>
          <p:cNvSpPr>
            <a:spLocks noGrp="1" noChangeArrowheads="1"/>
          </p:cNvSpPr>
          <p:nvPr>
            <p:ph type="title"/>
          </p:nvPr>
        </p:nvSpPr>
        <p:spPr>
          <a:noFill/>
          <a:ln/>
        </p:spPr>
        <p:txBody>
          <a:bodyPr/>
          <a:lstStyle/>
          <a:p>
            <a:r>
              <a:rPr lang="en-US"/>
              <a:t>What are the Internet search tools and services?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074">
                                            <p:txEl>
                                              <p:pRg st="0" end="0"/>
                                            </p:txEl>
                                          </p:spTgt>
                                        </p:tgtEl>
                                        <p:attrNameLst>
                                          <p:attrName>style.visibility</p:attrName>
                                        </p:attrNameLst>
                                      </p:cBhvr>
                                      <p:to>
                                        <p:strVal val="visible"/>
                                      </p:to>
                                    </p:set>
                                    <p:animEffect transition="in" filter="wipe(left)">
                                      <p:cBhvr>
                                        <p:cTn id="7" dur="500"/>
                                        <p:tgtEl>
                                          <p:spTgt spid="1310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074">
                                            <p:txEl>
                                              <p:pRg st="1" end="1"/>
                                            </p:txEl>
                                          </p:spTgt>
                                        </p:tgtEl>
                                        <p:attrNameLst>
                                          <p:attrName>style.visibility</p:attrName>
                                        </p:attrNameLst>
                                      </p:cBhvr>
                                      <p:to>
                                        <p:strVal val="visible"/>
                                      </p:to>
                                    </p:set>
                                    <p:animEffect transition="in" filter="wipe(left)">
                                      <p:cBhvr>
                                        <p:cTn id="12" dur="500"/>
                                        <p:tgtEl>
                                          <p:spTgt spid="131074">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1074">
                                            <p:txEl>
                                              <p:pRg st="2" end="2"/>
                                            </p:txEl>
                                          </p:spTgt>
                                        </p:tgtEl>
                                        <p:attrNameLst>
                                          <p:attrName>style.visibility</p:attrName>
                                        </p:attrNameLst>
                                      </p:cBhvr>
                                      <p:to>
                                        <p:strVal val="visible"/>
                                      </p:to>
                                    </p:set>
                                    <p:animEffect transition="in" filter="wipe(left)">
                                      <p:cBhvr>
                                        <p:cTn id="15" dur="500"/>
                                        <p:tgtEl>
                                          <p:spTgt spid="13107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1074">
                                            <p:txEl>
                                              <p:pRg st="3" end="3"/>
                                            </p:txEl>
                                          </p:spTgt>
                                        </p:tgtEl>
                                        <p:attrNameLst>
                                          <p:attrName>style.visibility</p:attrName>
                                        </p:attrNameLst>
                                      </p:cBhvr>
                                      <p:to>
                                        <p:strVal val="visible"/>
                                      </p:to>
                                    </p:set>
                                    <p:animEffect transition="in" filter="wipe(left)">
                                      <p:cBhvr>
                                        <p:cTn id="20" dur="500"/>
                                        <p:tgtEl>
                                          <p:spTgt spid="131074">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31074">
                                            <p:txEl>
                                              <p:pRg st="4" end="4"/>
                                            </p:txEl>
                                          </p:spTgt>
                                        </p:tgtEl>
                                        <p:attrNameLst>
                                          <p:attrName>style.visibility</p:attrName>
                                        </p:attrNameLst>
                                      </p:cBhvr>
                                      <p:to>
                                        <p:strVal val="visible"/>
                                      </p:to>
                                    </p:set>
                                    <p:animEffect transition="in" filter="wipe(left)">
                                      <p:cBhvr>
                                        <p:cTn id="23" dur="500"/>
                                        <p:tgtEl>
                                          <p:spTgt spid="13107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1074">
                                            <p:txEl>
                                              <p:pRg st="5" end="5"/>
                                            </p:txEl>
                                          </p:spTgt>
                                        </p:tgtEl>
                                        <p:attrNameLst>
                                          <p:attrName>style.visibility</p:attrName>
                                        </p:attrNameLst>
                                      </p:cBhvr>
                                      <p:to>
                                        <p:strVal val="visible"/>
                                      </p:to>
                                    </p:set>
                                    <p:animEffect transition="in" filter="wipe(left)">
                                      <p:cBhvr>
                                        <p:cTn id="28" dur="500"/>
                                        <p:tgtEl>
                                          <p:spTgt spid="131074">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31074">
                                            <p:txEl>
                                              <p:pRg st="6" end="6"/>
                                            </p:txEl>
                                          </p:spTgt>
                                        </p:tgtEl>
                                        <p:attrNameLst>
                                          <p:attrName>style.visibility</p:attrName>
                                        </p:attrNameLst>
                                      </p:cBhvr>
                                      <p:to>
                                        <p:strVal val="visible"/>
                                      </p:to>
                                    </p:set>
                                    <p:animEffect transition="in" filter="wipe(left)">
                                      <p:cBhvr>
                                        <p:cTn id="31" dur="500"/>
                                        <p:tgtEl>
                                          <p:spTgt spid="1310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63A248CE-5E56-4ABA-91ED-64EEC9A31D06}" type="slidenum">
              <a:rPr lang="en-US"/>
              <a:pPr/>
              <a:t>13</a:t>
            </a:fld>
            <a:endParaRPr lang="en-US"/>
          </a:p>
        </p:txBody>
      </p:sp>
      <p:sp>
        <p:nvSpPr>
          <p:cNvPr id="83972" name="Rectangle 4"/>
          <p:cNvSpPr>
            <a:spLocks noGrp="1" noChangeArrowheads="1"/>
          </p:cNvSpPr>
          <p:nvPr>
            <p:ph type="title"/>
          </p:nvPr>
        </p:nvSpPr>
        <p:spPr/>
        <p:txBody>
          <a:bodyPr/>
          <a:lstStyle/>
          <a:p>
            <a:r>
              <a:rPr lang="en-US"/>
              <a:t>How to use the Internet tools and services?</a:t>
            </a:r>
          </a:p>
        </p:txBody>
      </p:sp>
      <p:sp>
        <p:nvSpPr>
          <p:cNvPr id="83973" name="Rectangle 5"/>
          <p:cNvSpPr>
            <a:spLocks noGrp="1" noChangeArrowheads="1"/>
          </p:cNvSpPr>
          <p:nvPr>
            <p:ph type="body" idx="1"/>
          </p:nvPr>
        </p:nvSpPr>
        <p:spPr/>
        <p:txBody>
          <a:bodyPr/>
          <a:lstStyle/>
          <a:p>
            <a:pPr>
              <a:lnSpc>
                <a:spcPct val="90000"/>
              </a:lnSpc>
            </a:pPr>
            <a:r>
              <a:rPr lang="en-US" sz="2800"/>
              <a:t>Most if not all of the Internet tools and services can be used through the World Wide Web</a:t>
            </a:r>
          </a:p>
          <a:p>
            <a:pPr>
              <a:lnSpc>
                <a:spcPct val="90000"/>
              </a:lnSpc>
            </a:pPr>
            <a:r>
              <a:rPr lang="en-US" sz="2800"/>
              <a:t>To be able to use the search tools on the Web to find information resources on the Net one must first know how to use a browser</a:t>
            </a:r>
          </a:p>
          <a:p>
            <a:pPr>
              <a:lnSpc>
                <a:spcPct val="90000"/>
              </a:lnSpc>
            </a:pPr>
            <a:r>
              <a:rPr lang="en-US" sz="2800"/>
              <a:t>Features and functions of available search tools and services vary accordingly, one must be familiar with at least two or more search tools to become effective in finding information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96DF59CC-0D87-451D-AB66-BDC0726CFAA1}" type="slidenum">
              <a:rPr lang="en-US"/>
              <a:pPr/>
              <a:t>14</a:t>
            </a:fld>
            <a:endParaRPr lang="en-US"/>
          </a:p>
        </p:txBody>
      </p:sp>
      <p:sp>
        <p:nvSpPr>
          <p:cNvPr id="29699" name="Rectangle 3"/>
          <p:cNvSpPr>
            <a:spLocks noGrp="1" noChangeArrowheads="1"/>
          </p:cNvSpPr>
          <p:nvPr>
            <p:ph type="body" idx="1"/>
          </p:nvPr>
        </p:nvSpPr>
        <p:spPr/>
        <p:txBody>
          <a:bodyPr/>
          <a:lstStyle/>
          <a:p>
            <a:pPr>
              <a:lnSpc>
                <a:spcPct val="90000"/>
              </a:lnSpc>
              <a:buFont typeface="Wingdings" pitchFamily="2" charset="2"/>
              <a:buNone/>
            </a:pPr>
            <a:r>
              <a:rPr lang="en-US"/>
              <a:t>Browsers</a:t>
            </a:r>
          </a:p>
          <a:p>
            <a:pPr>
              <a:lnSpc>
                <a:spcPct val="90000"/>
              </a:lnSpc>
            </a:pPr>
            <a:r>
              <a:rPr lang="en-US" sz="2800"/>
              <a:t>Programs used to access the World Wide Web</a:t>
            </a:r>
          </a:p>
          <a:p>
            <a:pPr>
              <a:lnSpc>
                <a:spcPct val="90000"/>
              </a:lnSpc>
            </a:pPr>
            <a:r>
              <a:rPr lang="en-US" sz="2800"/>
              <a:t>Allows a user to access resources on a server</a:t>
            </a:r>
          </a:p>
          <a:p>
            <a:pPr>
              <a:lnSpc>
                <a:spcPct val="90000"/>
              </a:lnSpc>
            </a:pPr>
            <a:r>
              <a:rPr lang="en-US" sz="2800"/>
              <a:t>Displays the contents of the web in multimedia format</a:t>
            </a:r>
          </a:p>
          <a:p>
            <a:pPr>
              <a:lnSpc>
                <a:spcPct val="90000"/>
              </a:lnSpc>
            </a:pPr>
            <a:r>
              <a:rPr lang="en-US" sz="2800"/>
              <a:t>Examples of browsers</a:t>
            </a:r>
          </a:p>
          <a:p>
            <a:pPr lvl="1">
              <a:lnSpc>
                <a:spcPct val="90000"/>
              </a:lnSpc>
            </a:pPr>
            <a:r>
              <a:rPr lang="en-US" sz="2400">
                <a:solidFill>
                  <a:schemeClr val="tx2"/>
                </a:solidFill>
              </a:rPr>
              <a:t>Netscape Navigator, Internet Explorer, America Online, Opera</a:t>
            </a:r>
          </a:p>
        </p:txBody>
      </p:sp>
      <p:sp>
        <p:nvSpPr>
          <p:cNvPr id="29701" name="Rectangle 5"/>
          <p:cNvSpPr>
            <a:spLocks noGrp="1" noChangeArrowheads="1"/>
          </p:cNvSpPr>
          <p:nvPr>
            <p:ph type="title"/>
          </p:nvPr>
        </p:nvSpPr>
        <p:spPr>
          <a:noFill/>
          <a:ln/>
        </p:spPr>
        <p:txBody>
          <a:bodyPr/>
          <a:lstStyle/>
          <a:p>
            <a:r>
              <a:rPr lang="en-US"/>
              <a:t>How to use the Internet tools and services?</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30"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277121B6-D086-4F1F-A7A5-0AED144A3481}" type="slidenum">
              <a:rPr lang="en-US"/>
              <a:pPr/>
              <a:t>15</a:t>
            </a:fld>
            <a:endParaRPr lang="en-US"/>
          </a:p>
        </p:txBody>
      </p:sp>
      <p:sp>
        <p:nvSpPr>
          <p:cNvPr id="117763" name="Rectangle 3"/>
          <p:cNvSpPr>
            <a:spLocks noGrp="1" noChangeArrowheads="1"/>
          </p:cNvSpPr>
          <p:nvPr>
            <p:ph type="body" idx="1"/>
          </p:nvPr>
        </p:nvSpPr>
        <p:spPr>
          <a:xfrm>
            <a:off x="228600" y="1524000"/>
            <a:ext cx="8686800" cy="5029200"/>
          </a:xfrm>
        </p:spPr>
        <p:txBody>
          <a:bodyPr/>
          <a:lstStyle/>
          <a:p>
            <a:pPr>
              <a:lnSpc>
                <a:spcPct val="90000"/>
              </a:lnSpc>
              <a:buFont typeface="Wingdings" pitchFamily="2" charset="2"/>
              <a:buNone/>
            </a:pPr>
            <a:r>
              <a:rPr lang="en-US" sz="2800" b="1"/>
              <a:t>Using a Browser</a:t>
            </a:r>
          </a:p>
          <a:p>
            <a:pPr>
              <a:lnSpc>
                <a:spcPct val="90000"/>
              </a:lnSpc>
            </a:pPr>
            <a:r>
              <a:rPr lang="en-US" sz="2800">
                <a:solidFill>
                  <a:schemeClr val="tx2"/>
                </a:solidFill>
              </a:rPr>
              <a:t>You need to be familiar with the features of your web browser and know how to use it </a:t>
            </a:r>
          </a:p>
          <a:p>
            <a:pPr lvl="1">
              <a:lnSpc>
                <a:spcPct val="90000"/>
              </a:lnSpc>
            </a:pPr>
            <a:r>
              <a:rPr lang="en-US" sz="2400">
                <a:solidFill>
                  <a:schemeClr val="tx2"/>
                </a:solidFill>
              </a:rPr>
              <a:t>enter a URL in the location or address bar to visit a particular web site</a:t>
            </a:r>
          </a:p>
          <a:p>
            <a:pPr lvl="1">
              <a:lnSpc>
                <a:spcPct val="90000"/>
              </a:lnSpc>
            </a:pPr>
            <a:r>
              <a:rPr lang="en-US" sz="2400">
                <a:solidFill>
                  <a:schemeClr val="tx2"/>
                </a:solidFill>
              </a:rPr>
              <a:t>open, resize, close a browser window</a:t>
            </a:r>
          </a:p>
          <a:p>
            <a:pPr lvl="1">
              <a:lnSpc>
                <a:spcPct val="90000"/>
              </a:lnSpc>
            </a:pPr>
            <a:r>
              <a:rPr lang="en-US" sz="2400">
                <a:solidFill>
                  <a:schemeClr val="tx2"/>
                </a:solidFill>
              </a:rPr>
              <a:t>locate and use the navigation tools on your browser ie., back, reload/refresh, home, print</a:t>
            </a:r>
          </a:p>
          <a:p>
            <a:pPr lvl="1">
              <a:lnSpc>
                <a:spcPct val="90000"/>
              </a:lnSpc>
            </a:pPr>
            <a:r>
              <a:rPr lang="en-US" sz="2400">
                <a:solidFill>
                  <a:schemeClr val="tx2"/>
                </a:solidFill>
              </a:rPr>
              <a:t>identify and use hyperlinks to get around the web</a:t>
            </a:r>
          </a:p>
          <a:p>
            <a:pPr lvl="1">
              <a:lnSpc>
                <a:spcPct val="90000"/>
              </a:lnSpc>
            </a:pPr>
            <a:r>
              <a:rPr lang="en-US" sz="2400">
                <a:solidFill>
                  <a:schemeClr val="tx2"/>
                </a:solidFill>
              </a:rPr>
              <a:t>download documents and files </a:t>
            </a:r>
          </a:p>
          <a:p>
            <a:pPr lvl="1">
              <a:lnSpc>
                <a:spcPct val="90000"/>
              </a:lnSpc>
            </a:pPr>
            <a:r>
              <a:rPr lang="en-US" sz="2400">
                <a:solidFill>
                  <a:schemeClr val="tx2"/>
                </a:solidFill>
              </a:rPr>
              <a:t>use plug-ins like Adobe Acrobat or Macromedia Shockwave </a:t>
            </a:r>
          </a:p>
        </p:txBody>
      </p:sp>
      <p:sp>
        <p:nvSpPr>
          <p:cNvPr id="117767" name="Rectangle 7"/>
          <p:cNvSpPr>
            <a:spLocks noGrp="1" noChangeArrowheads="1"/>
          </p:cNvSpPr>
          <p:nvPr>
            <p:ph type="title"/>
          </p:nvPr>
        </p:nvSpPr>
        <p:spPr>
          <a:noFill/>
          <a:ln/>
        </p:spPr>
        <p:txBody>
          <a:bodyPr/>
          <a:lstStyle/>
          <a:p>
            <a:r>
              <a:rPr lang="en-US"/>
              <a:t>How to use the Internet tools and services?</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blinds(horizontal)">
                                      <p:cBhvr>
                                        <p:cTn id="7" dur="500"/>
                                        <p:tgtEl>
                                          <p:spTgt spid="117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blinds(horizontal)">
                                      <p:cBhvr>
                                        <p:cTn id="12" dur="500"/>
                                        <p:tgtEl>
                                          <p:spTgt spid="11776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17763">
                                            <p:txEl>
                                              <p:pRg st="2" end="2"/>
                                            </p:txEl>
                                          </p:spTgt>
                                        </p:tgtEl>
                                        <p:attrNameLst>
                                          <p:attrName>style.visibility</p:attrName>
                                        </p:attrNameLst>
                                      </p:cBhvr>
                                      <p:to>
                                        <p:strVal val="visible"/>
                                      </p:to>
                                    </p:set>
                                    <p:animEffect transition="in" filter="blinds(horizontal)">
                                      <p:cBhvr>
                                        <p:cTn id="15" dur="500"/>
                                        <p:tgtEl>
                                          <p:spTgt spid="11776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7763">
                                            <p:txEl>
                                              <p:pRg st="3" end="3"/>
                                            </p:txEl>
                                          </p:spTgt>
                                        </p:tgtEl>
                                        <p:attrNameLst>
                                          <p:attrName>style.visibility</p:attrName>
                                        </p:attrNameLst>
                                      </p:cBhvr>
                                      <p:to>
                                        <p:strVal val="visible"/>
                                      </p:to>
                                    </p:set>
                                    <p:animEffect transition="in" filter="blinds(horizontal)">
                                      <p:cBhvr>
                                        <p:cTn id="18" dur="500"/>
                                        <p:tgtEl>
                                          <p:spTgt spid="11776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17763">
                                            <p:txEl>
                                              <p:pRg st="4" end="4"/>
                                            </p:txEl>
                                          </p:spTgt>
                                        </p:tgtEl>
                                        <p:attrNameLst>
                                          <p:attrName>style.visibility</p:attrName>
                                        </p:attrNameLst>
                                      </p:cBhvr>
                                      <p:to>
                                        <p:strVal val="visible"/>
                                      </p:to>
                                    </p:set>
                                    <p:animEffect transition="in" filter="blinds(horizontal)">
                                      <p:cBhvr>
                                        <p:cTn id="21" dur="500"/>
                                        <p:tgtEl>
                                          <p:spTgt spid="11776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17763">
                                            <p:txEl>
                                              <p:pRg st="5" end="5"/>
                                            </p:txEl>
                                          </p:spTgt>
                                        </p:tgtEl>
                                        <p:attrNameLst>
                                          <p:attrName>style.visibility</p:attrName>
                                        </p:attrNameLst>
                                      </p:cBhvr>
                                      <p:to>
                                        <p:strVal val="visible"/>
                                      </p:to>
                                    </p:set>
                                    <p:animEffect transition="in" filter="blinds(horizontal)">
                                      <p:cBhvr>
                                        <p:cTn id="24" dur="500"/>
                                        <p:tgtEl>
                                          <p:spTgt spid="11776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17763">
                                            <p:txEl>
                                              <p:pRg st="6" end="6"/>
                                            </p:txEl>
                                          </p:spTgt>
                                        </p:tgtEl>
                                        <p:attrNameLst>
                                          <p:attrName>style.visibility</p:attrName>
                                        </p:attrNameLst>
                                      </p:cBhvr>
                                      <p:to>
                                        <p:strVal val="visible"/>
                                      </p:to>
                                    </p:set>
                                    <p:animEffect transition="in" filter="blinds(horizontal)">
                                      <p:cBhvr>
                                        <p:cTn id="27" dur="500"/>
                                        <p:tgtEl>
                                          <p:spTgt spid="11776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17763">
                                            <p:txEl>
                                              <p:pRg st="7" end="7"/>
                                            </p:txEl>
                                          </p:spTgt>
                                        </p:tgtEl>
                                        <p:attrNameLst>
                                          <p:attrName>style.visibility</p:attrName>
                                        </p:attrNameLst>
                                      </p:cBhvr>
                                      <p:to>
                                        <p:strVal val="visible"/>
                                      </p:to>
                                    </p:set>
                                    <p:animEffect transition="in" filter="blinds(horizontal)">
                                      <p:cBhvr>
                                        <p:cTn id="30" dur="500"/>
                                        <p:tgtEl>
                                          <p:spTgt spid="1177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836D4380-9648-4FFF-9BC4-1BBA623E39E8}" type="slidenum">
              <a:rPr lang="en-US"/>
              <a:pPr/>
              <a:t>16</a:t>
            </a:fld>
            <a:endParaRPr lang="en-US"/>
          </a:p>
        </p:txBody>
      </p:sp>
      <p:sp>
        <p:nvSpPr>
          <p:cNvPr id="84995" name="Rectangle 3"/>
          <p:cNvSpPr>
            <a:spLocks noGrp="1" noChangeArrowheads="1"/>
          </p:cNvSpPr>
          <p:nvPr>
            <p:ph type="body" idx="1"/>
          </p:nvPr>
        </p:nvSpPr>
        <p:spPr>
          <a:xfrm>
            <a:off x="381000" y="1600200"/>
            <a:ext cx="8458200" cy="4530725"/>
          </a:xfrm>
        </p:spPr>
        <p:txBody>
          <a:bodyPr/>
          <a:lstStyle/>
          <a:p>
            <a:r>
              <a:rPr lang="en-US" sz="2800" b="1"/>
              <a:t>Generally there are two ways of using search tools and services</a:t>
            </a:r>
          </a:p>
          <a:p>
            <a:pPr lvl="1"/>
            <a:r>
              <a:rPr lang="en-US" sz="2400" b="1"/>
              <a:t>Browsing – usually applied to directories where subjects are arranged hierarchically</a:t>
            </a:r>
          </a:p>
          <a:p>
            <a:pPr lvl="1"/>
            <a:r>
              <a:rPr lang="en-US" sz="2400" b="1"/>
              <a:t>Keywords search – search box  is provided for entering keywords to search the database </a:t>
            </a:r>
          </a:p>
          <a:p>
            <a:pPr lvl="2"/>
            <a:r>
              <a:rPr lang="en-US" sz="2000" b="1"/>
              <a:t>Simple search – search on the keywords</a:t>
            </a:r>
          </a:p>
          <a:p>
            <a:pPr lvl="2"/>
            <a:r>
              <a:rPr lang="en-US" sz="2000" b="1"/>
              <a:t>Advanced search – search can be refined using various techniques</a:t>
            </a:r>
          </a:p>
        </p:txBody>
      </p:sp>
      <p:sp>
        <p:nvSpPr>
          <p:cNvPr id="84997" name="Rectangle 5"/>
          <p:cNvSpPr>
            <a:spLocks noGrp="1" noChangeArrowheads="1"/>
          </p:cNvSpPr>
          <p:nvPr>
            <p:ph type="title"/>
          </p:nvPr>
        </p:nvSpPr>
        <p:spPr>
          <a:noFill/>
          <a:ln/>
        </p:spPr>
        <p:txBody>
          <a:bodyPr/>
          <a:lstStyle/>
          <a:p>
            <a:r>
              <a:rPr lang="en-US"/>
              <a:t>How to use the Internet tools and services?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5">
                                            <p:txEl>
                                              <p:pRg st="1" end="1"/>
                                            </p:txEl>
                                          </p:spTgt>
                                        </p:tgtEl>
                                        <p:attrNameLst>
                                          <p:attrName>style.visibility</p:attrName>
                                        </p:attrNameLst>
                                      </p:cBhvr>
                                      <p:to>
                                        <p:strVal val="visible"/>
                                      </p:to>
                                    </p:set>
                                    <p:anim calcmode="lin" valueType="num">
                                      <p:cBhvr additive="base">
                                        <p:cTn id="13" dur="500" fill="hold"/>
                                        <p:tgtEl>
                                          <p:spTgt spid="849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4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 calcmode="lin" valueType="num">
                                      <p:cBhvr additive="base">
                                        <p:cTn id="19" dur="500" fill="hold"/>
                                        <p:tgtEl>
                                          <p:spTgt spid="849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499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4995">
                                            <p:txEl>
                                              <p:pRg st="3" end="3"/>
                                            </p:txEl>
                                          </p:spTgt>
                                        </p:tgtEl>
                                        <p:attrNameLst>
                                          <p:attrName>style.visibility</p:attrName>
                                        </p:attrNameLst>
                                      </p:cBhvr>
                                      <p:to>
                                        <p:strVal val="visible"/>
                                      </p:to>
                                    </p:set>
                                    <p:anim calcmode="lin" valueType="num">
                                      <p:cBhvr additive="base">
                                        <p:cTn id="23" dur="500" fill="hold"/>
                                        <p:tgtEl>
                                          <p:spTgt spid="8499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4995">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anim calcmode="lin" valueType="num">
                                      <p:cBhvr additive="base">
                                        <p:cTn id="27" dur="500" fill="hold"/>
                                        <p:tgtEl>
                                          <p:spTgt spid="8499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49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5 Lesson 2</a:t>
            </a:r>
          </a:p>
        </p:txBody>
      </p:sp>
      <p:sp>
        <p:nvSpPr>
          <p:cNvPr id="6" name="Slide Number Placeholder 5"/>
          <p:cNvSpPr>
            <a:spLocks noGrp="1"/>
          </p:cNvSpPr>
          <p:nvPr>
            <p:ph type="sldNum" sz="quarter" idx="12"/>
          </p:nvPr>
        </p:nvSpPr>
        <p:spPr/>
        <p:txBody>
          <a:bodyPr/>
          <a:lstStyle/>
          <a:p>
            <a:fld id="{DE02C9E8-8234-4D20-AA49-50243C176E01}" type="slidenum">
              <a:rPr lang="en-US"/>
              <a:pPr/>
              <a:t>17</a:t>
            </a:fld>
            <a:endParaRPr lang="en-US"/>
          </a:p>
        </p:txBody>
      </p:sp>
      <p:sp>
        <p:nvSpPr>
          <p:cNvPr id="132098" name="Rectangle 2"/>
          <p:cNvSpPr>
            <a:spLocks noGrp="1" noChangeArrowheads="1"/>
          </p:cNvSpPr>
          <p:nvPr>
            <p:ph type="body" idx="1"/>
          </p:nvPr>
        </p:nvSpPr>
        <p:spPr/>
        <p:txBody>
          <a:bodyPr/>
          <a:lstStyle/>
          <a:p>
            <a:r>
              <a:rPr lang="en-US" b="1"/>
              <a:t>Browsing subject directories</a:t>
            </a:r>
          </a:p>
          <a:p>
            <a:r>
              <a:rPr lang="en-US" sz="2400" b="1"/>
              <a:t>From the home page you start with a broad subject area and follow the links to more specific areas until you reach the subject you wish to explore, then you click on one of the displayed results to go to the selected page  (document)</a:t>
            </a:r>
          </a:p>
        </p:txBody>
      </p:sp>
      <p:sp>
        <p:nvSpPr>
          <p:cNvPr id="132099" name="Rectangle 3"/>
          <p:cNvSpPr>
            <a:spLocks noGrp="1" noChangeArrowheads="1"/>
          </p:cNvSpPr>
          <p:nvPr>
            <p:ph type="title"/>
          </p:nvPr>
        </p:nvSpPr>
        <p:spPr>
          <a:noFill/>
          <a:ln/>
        </p:spPr>
        <p:txBody>
          <a:bodyPr/>
          <a:lstStyle/>
          <a:p>
            <a:r>
              <a:rPr lang="en-US"/>
              <a:t>How to use the Internet tools and services?</a:t>
            </a:r>
          </a:p>
        </p:txBody>
      </p:sp>
      <p:pic>
        <p:nvPicPr>
          <p:cNvPr id="132101" name="Picture 5" descr="C:\module5\yahoo2.gif"/>
          <p:cNvPicPr>
            <a:picLocks noChangeAspect="1" noChangeArrowheads="1"/>
          </p:cNvPicPr>
          <p:nvPr/>
        </p:nvPicPr>
        <p:blipFill>
          <a:blip r:embed="rId2"/>
          <a:srcRect/>
          <a:stretch>
            <a:fillRect/>
          </a:stretch>
        </p:blipFill>
        <p:spPr bwMode="auto">
          <a:xfrm>
            <a:off x="800100" y="4495800"/>
            <a:ext cx="7543800" cy="1303338"/>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098">
                                            <p:txEl>
                                              <p:pRg st="0" end="0"/>
                                            </p:txEl>
                                          </p:spTgt>
                                        </p:tgtEl>
                                        <p:attrNameLst>
                                          <p:attrName>style.visibility</p:attrName>
                                        </p:attrNameLst>
                                      </p:cBhvr>
                                      <p:to>
                                        <p:strVal val="visible"/>
                                      </p:to>
                                    </p:set>
                                    <p:animEffect transition="in" filter="wipe(left)">
                                      <p:cBhvr>
                                        <p:cTn id="7" dur="500"/>
                                        <p:tgtEl>
                                          <p:spTgt spid="132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2098">
                                            <p:txEl>
                                              <p:pRg st="1" end="1"/>
                                            </p:txEl>
                                          </p:spTgt>
                                        </p:tgtEl>
                                        <p:attrNameLst>
                                          <p:attrName>style.visibility</p:attrName>
                                        </p:attrNameLst>
                                      </p:cBhvr>
                                      <p:to>
                                        <p:strVal val="visible"/>
                                      </p:to>
                                    </p:set>
                                    <p:animEffect transition="in" filter="wipe(left)">
                                      <p:cBhvr>
                                        <p:cTn id="12" dur="500"/>
                                        <p:tgtEl>
                                          <p:spTgt spid="1320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5 Lesson 2</a:t>
            </a:r>
          </a:p>
        </p:txBody>
      </p:sp>
      <p:sp>
        <p:nvSpPr>
          <p:cNvPr id="6" name="Slide Number Placeholder 5"/>
          <p:cNvSpPr>
            <a:spLocks noGrp="1"/>
          </p:cNvSpPr>
          <p:nvPr>
            <p:ph type="sldNum" sz="quarter" idx="12"/>
          </p:nvPr>
        </p:nvSpPr>
        <p:spPr/>
        <p:txBody>
          <a:bodyPr/>
          <a:lstStyle/>
          <a:p>
            <a:fld id="{59578C9E-54B6-4FC2-80A0-2C3DD1487F74}" type="slidenum">
              <a:rPr lang="en-US"/>
              <a:pPr/>
              <a:t>18</a:t>
            </a:fld>
            <a:endParaRPr lang="en-US"/>
          </a:p>
        </p:txBody>
      </p:sp>
      <p:sp>
        <p:nvSpPr>
          <p:cNvPr id="133122" name="Rectangle 2"/>
          <p:cNvSpPr>
            <a:spLocks noGrp="1" noChangeArrowheads="1"/>
          </p:cNvSpPr>
          <p:nvPr>
            <p:ph type="body" idx="1"/>
          </p:nvPr>
        </p:nvSpPr>
        <p:spPr/>
        <p:txBody>
          <a:bodyPr/>
          <a:lstStyle/>
          <a:p>
            <a:r>
              <a:rPr lang="en-US"/>
              <a:t>Simple keywords search</a:t>
            </a:r>
          </a:p>
          <a:p>
            <a:r>
              <a:rPr lang="en-US"/>
              <a:t>Type keywords on the search box , press Enter on the keyboard and then select from the results</a:t>
            </a:r>
          </a:p>
        </p:txBody>
      </p:sp>
      <p:sp>
        <p:nvSpPr>
          <p:cNvPr id="133123" name="Rectangle 3"/>
          <p:cNvSpPr>
            <a:spLocks noGrp="1" noChangeArrowheads="1"/>
          </p:cNvSpPr>
          <p:nvPr>
            <p:ph type="title"/>
          </p:nvPr>
        </p:nvSpPr>
        <p:spPr>
          <a:noFill/>
          <a:ln/>
        </p:spPr>
        <p:txBody>
          <a:bodyPr/>
          <a:lstStyle/>
          <a:p>
            <a:r>
              <a:rPr lang="en-US"/>
              <a:t>How to use the Internet tools and services?</a:t>
            </a:r>
          </a:p>
        </p:txBody>
      </p:sp>
      <p:pic>
        <p:nvPicPr>
          <p:cNvPr id="133124" name="Picture 4" descr="C:\module5\google1.gif"/>
          <p:cNvPicPr>
            <a:picLocks noChangeAspect="1" noChangeArrowheads="1"/>
          </p:cNvPicPr>
          <p:nvPr/>
        </p:nvPicPr>
        <p:blipFill>
          <a:blip r:embed="rId2"/>
          <a:srcRect/>
          <a:stretch>
            <a:fillRect/>
          </a:stretch>
        </p:blipFill>
        <p:spPr bwMode="auto">
          <a:xfrm>
            <a:off x="1404938" y="3810000"/>
            <a:ext cx="6332537" cy="2457450"/>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 calcmode="lin" valueType="num">
                                      <p:cBhvr additive="base">
                                        <p:cTn id="7" dur="500" fill="hold"/>
                                        <p:tgtEl>
                                          <p:spTgt spid="133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3122">
                                            <p:txEl>
                                              <p:pRg st="1" end="1"/>
                                            </p:txEl>
                                          </p:spTgt>
                                        </p:tgtEl>
                                        <p:attrNameLst>
                                          <p:attrName>style.visibility</p:attrName>
                                        </p:attrNameLst>
                                      </p:cBhvr>
                                      <p:to>
                                        <p:strVal val="visible"/>
                                      </p:to>
                                    </p:set>
                                    <p:anim calcmode="lin" valueType="num">
                                      <p:cBhvr additive="base">
                                        <p:cTn id="13" dur="500" fill="hold"/>
                                        <p:tgtEl>
                                          <p:spTgt spid="133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2">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5 Lesson 2</a:t>
            </a:r>
          </a:p>
        </p:txBody>
      </p:sp>
      <p:sp>
        <p:nvSpPr>
          <p:cNvPr id="6" name="Slide Number Placeholder 5"/>
          <p:cNvSpPr>
            <a:spLocks noGrp="1"/>
          </p:cNvSpPr>
          <p:nvPr>
            <p:ph type="sldNum" sz="quarter" idx="12"/>
          </p:nvPr>
        </p:nvSpPr>
        <p:spPr/>
        <p:txBody>
          <a:bodyPr/>
          <a:lstStyle/>
          <a:p>
            <a:fld id="{40DEEA66-04B7-43C6-91E6-B2CCAB9C29CD}" type="slidenum">
              <a:rPr lang="en-US"/>
              <a:pPr/>
              <a:t>19</a:t>
            </a:fld>
            <a:endParaRPr lang="en-US"/>
          </a:p>
        </p:txBody>
      </p:sp>
      <p:sp>
        <p:nvSpPr>
          <p:cNvPr id="134146" name="Rectangle 2"/>
          <p:cNvSpPr>
            <a:spLocks noGrp="1" noChangeArrowheads="1"/>
          </p:cNvSpPr>
          <p:nvPr>
            <p:ph type="body" idx="1"/>
          </p:nvPr>
        </p:nvSpPr>
        <p:spPr/>
        <p:txBody>
          <a:bodyPr/>
          <a:lstStyle/>
          <a:p>
            <a:r>
              <a:rPr lang="en-US"/>
              <a:t>Advanced search</a:t>
            </a:r>
          </a:p>
          <a:p>
            <a:r>
              <a:rPr lang="en-US"/>
              <a:t>Most search engines allow you to refine your search</a:t>
            </a:r>
          </a:p>
        </p:txBody>
      </p:sp>
      <p:sp>
        <p:nvSpPr>
          <p:cNvPr id="134147" name="Rectangle 3"/>
          <p:cNvSpPr>
            <a:spLocks noGrp="1" noChangeArrowheads="1"/>
          </p:cNvSpPr>
          <p:nvPr>
            <p:ph type="title"/>
          </p:nvPr>
        </p:nvSpPr>
        <p:spPr>
          <a:noFill/>
          <a:ln/>
        </p:spPr>
        <p:txBody>
          <a:bodyPr/>
          <a:lstStyle/>
          <a:p>
            <a:r>
              <a:rPr lang="en-US"/>
              <a:t>How to use the Internet tools and services?</a:t>
            </a:r>
          </a:p>
        </p:txBody>
      </p:sp>
      <p:pic>
        <p:nvPicPr>
          <p:cNvPr id="134148" name="Picture 4" descr="C:\module5\google2.gif"/>
          <p:cNvPicPr>
            <a:picLocks noChangeAspect="1" noChangeArrowheads="1"/>
          </p:cNvPicPr>
          <p:nvPr/>
        </p:nvPicPr>
        <p:blipFill>
          <a:blip r:embed="rId2"/>
          <a:srcRect/>
          <a:stretch>
            <a:fillRect/>
          </a:stretch>
        </p:blipFill>
        <p:spPr bwMode="auto">
          <a:xfrm>
            <a:off x="1295400" y="3352800"/>
            <a:ext cx="6324600" cy="3209925"/>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4146">
                                            <p:txEl>
                                              <p:pRg st="0" end="0"/>
                                            </p:txEl>
                                          </p:spTgt>
                                        </p:tgtEl>
                                        <p:attrNameLst>
                                          <p:attrName>style.visibility</p:attrName>
                                        </p:attrNameLst>
                                      </p:cBhvr>
                                      <p:to>
                                        <p:strVal val="visible"/>
                                      </p:to>
                                    </p:set>
                                    <p:anim calcmode="lin" valueType="num">
                                      <p:cBhvr additive="base">
                                        <p:cTn id="7" dur="500" fill="hold"/>
                                        <p:tgtEl>
                                          <p:spTgt spid="1341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41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4146">
                                            <p:txEl>
                                              <p:pRg st="1" end="1"/>
                                            </p:txEl>
                                          </p:spTgt>
                                        </p:tgtEl>
                                        <p:attrNameLst>
                                          <p:attrName>style.visibility</p:attrName>
                                        </p:attrNameLst>
                                      </p:cBhvr>
                                      <p:to>
                                        <p:strVal val="visible"/>
                                      </p:to>
                                    </p:set>
                                    <p:anim calcmode="lin" valueType="num">
                                      <p:cBhvr additive="base">
                                        <p:cTn id="13" dur="500" fill="hold"/>
                                        <p:tgtEl>
                                          <p:spTgt spid="13414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414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8159DC31-17F1-4800-A2D9-E2EFFC2867C1}" type="slidenum">
              <a:rPr lang="en-US"/>
              <a:pPr/>
              <a:t>2</a:t>
            </a:fld>
            <a:endParaRPr lang="en-US"/>
          </a:p>
        </p:txBody>
      </p:sp>
      <p:sp>
        <p:nvSpPr>
          <p:cNvPr id="105474" name="Rectangle 2"/>
          <p:cNvSpPr>
            <a:spLocks noGrp="1" noChangeArrowheads="1"/>
          </p:cNvSpPr>
          <p:nvPr>
            <p:ph type="title"/>
          </p:nvPr>
        </p:nvSpPr>
        <p:spPr/>
        <p:txBody>
          <a:bodyPr/>
          <a:lstStyle/>
          <a:p>
            <a:r>
              <a:rPr lang="en-US"/>
              <a:t>Learning outcomes</a:t>
            </a:r>
          </a:p>
        </p:txBody>
      </p:sp>
      <p:sp>
        <p:nvSpPr>
          <p:cNvPr id="105475" name="Rectangle 3"/>
          <p:cNvSpPr>
            <a:spLocks noGrp="1" noChangeArrowheads="1"/>
          </p:cNvSpPr>
          <p:nvPr>
            <p:ph type="body" idx="1"/>
          </p:nvPr>
        </p:nvSpPr>
        <p:spPr>
          <a:xfrm>
            <a:off x="381000" y="1447800"/>
            <a:ext cx="8382000" cy="4800600"/>
          </a:xfrm>
        </p:spPr>
        <p:txBody>
          <a:bodyPr/>
          <a:lstStyle/>
          <a:p>
            <a:pPr>
              <a:buFont typeface="Wingdings" pitchFamily="2" charset="2"/>
              <a:buNone/>
            </a:pPr>
            <a:r>
              <a:rPr lang="en-US" sz="2800"/>
              <a:t>By the end of the lesson, students should be able to:</a:t>
            </a:r>
          </a:p>
          <a:p>
            <a:r>
              <a:rPr lang="en-US" sz="2800"/>
              <a:t>Identify the Internet search tools and services</a:t>
            </a:r>
          </a:p>
          <a:p>
            <a:r>
              <a:rPr lang="en-US" sz="2800"/>
              <a:t>Understand how to utilize the Internet tools and services </a:t>
            </a:r>
          </a:p>
          <a:p>
            <a:r>
              <a:rPr lang="en-US" sz="2800"/>
              <a:t>Use the Internet search tools and services</a:t>
            </a:r>
          </a:p>
          <a:p>
            <a:r>
              <a:rPr lang="en-US" sz="2800"/>
              <a:t>Locate tutorials and other Web based training materials on how to use the Internet as an information resource</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additive="base">
                                        <p:cTn id="7" dur="500" fill="hold"/>
                                        <p:tgtEl>
                                          <p:spTgt spid="1054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4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5475">
                                            <p:txEl>
                                              <p:pRg st="1" end="1"/>
                                            </p:txEl>
                                          </p:spTgt>
                                        </p:tgtEl>
                                        <p:attrNameLst>
                                          <p:attrName>style.visibility</p:attrName>
                                        </p:attrNameLst>
                                      </p:cBhvr>
                                      <p:to>
                                        <p:strVal val="visible"/>
                                      </p:to>
                                    </p:set>
                                    <p:anim calcmode="lin" valueType="num">
                                      <p:cBhvr additive="base">
                                        <p:cTn id="13" dur="500" fill="hold"/>
                                        <p:tgtEl>
                                          <p:spTgt spid="1054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54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5475">
                                            <p:txEl>
                                              <p:pRg st="2" end="2"/>
                                            </p:txEl>
                                          </p:spTgt>
                                        </p:tgtEl>
                                        <p:attrNameLst>
                                          <p:attrName>style.visibility</p:attrName>
                                        </p:attrNameLst>
                                      </p:cBhvr>
                                      <p:to>
                                        <p:strVal val="visible"/>
                                      </p:to>
                                    </p:set>
                                    <p:anim calcmode="lin" valueType="num">
                                      <p:cBhvr additive="base">
                                        <p:cTn id="19" dur="500" fill="hold"/>
                                        <p:tgtEl>
                                          <p:spTgt spid="1054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54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5475">
                                            <p:txEl>
                                              <p:pRg st="3" end="3"/>
                                            </p:txEl>
                                          </p:spTgt>
                                        </p:tgtEl>
                                        <p:attrNameLst>
                                          <p:attrName>style.visibility</p:attrName>
                                        </p:attrNameLst>
                                      </p:cBhvr>
                                      <p:to>
                                        <p:strVal val="visible"/>
                                      </p:to>
                                    </p:set>
                                    <p:anim calcmode="lin" valueType="num">
                                      <p:cBhvr additive="base">
                                        <p:cTn id="25" dur="500" fill="hold"/>
                                        <p:tgtEl>
                                          <p:spTgt spid="1054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54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5475">
                                            <p:txEl>
                                              <p:pRg st="4" end="4"/>
                                            </p:txEl>
                                          </p:spTgt>
                                        </p:tgtEl>
                                        <p:attrNameLst>
                                          <p:attrName>style.visibility</p:attrName>
                                        </p:attrNameLst>
                                      </p:cBhvr>
                                      <p:to>
                                        <p:strVal val="visible"/>
                                      </p:to>
                                    </p:set>
                                    <p:anim calcmode="lin" valueType="num">
                                      <p:cBhvr additive="base">
                                        <p:cTn id="31" dur="500" fill="hold"/>
                                        <p:tgtEl>
                                          <p:spTgt spid="1054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54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722910DE-1040-4E78-960B-1476650E706C}" type="slidenum">
              <a:rPr lang="en-US"/>
              <a:pPr/>
              <a:t>20</a:t>
            </a:fld>
            <a:endParaRPr lang="en-US"/>
          </a:p>
        </p:txBody>
      </p:sp>
      <p:sp>
        <p:nvSpPr>
          <p:cNvPr id="135170" name="Rectangle 2"/>
          <p:cNvSpPr>
            <a:spLocks noGrp="1" noChangeArrowheads="1"/>
          </p:cNvSpPr>
          <p:nvPr>
            <p:ph type="body" idx="1"/>
          </p:nvPr>
        </p:nvSpPr>
        <p:spPr/>
        <p:txBody>
          <a:bodyPr/>
          <a:lstStyle/>
          <a:p>
            <a:pPr>
              <a:lnSpc>
                <a:spcPct val="90000"/>
              </a:lnSpc>
            </a:pPr>
            <a:r>
              <a:rPr lang="en-US"/>
              <a:t>Meta-search engines, invisible web, specialized search engines and other search tools and services use the same basic principles in locating your information need</a:t>
            </a:r>
          </a:p>
          <a:p>
            <a:pPr>
              <a:lnSpc>
                <a:spcPct val="90000"/>
              </a:lnSpc>
            </a:pPr>
            <a:r>
              <a:rPr lang="en-US"/>
              <a:t>Ideally combinations of both browsing and keyword searching (simple and advanced) will yield more accurate results </a:t>
            </a:r>
          </a:p>
        </p:txBody>
      </p:sp>
      <p:sp>
        <p:nvSpPr>
          <p:cNvPr id="135171" name="Rectangle 3"/>
          <p:cNvSpPr>
            <a:spLocks noGrp="1" noChangeArrowheads="1"/>
          </p:cNvSpPr>
          <p:nvPr>
            <p:ph type="title"/>
          </p:nvPr>
        </p:nvSpPr>
        <p:spPr>
          <a:noFill/>
          <a:ln/>
        </p:spPr>
        <p:txBody>
          <a:bodyPr/>
          <a:lstStyle/>
          <a:p>
            <a:r>
              <a:rPr lang="en-US"/>
              <a:t>How to use the Internet tools and services?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5170">
                                            <p:txEl>
                                              <p:pRg st="0" end="0"/>
                                            </p:txEl>
                                          </p:spTgt>
                                        </p:tgtEl>
                                        <p:attrNameLst>
                                          <p:attrName>style.visibility</p:attrName>
                                        </p:attrNameLst>
                                      </p:cBhvr>
                                      <p:to>
                                        <p:strVal val="visible"/>
                                      </p:to>
                                    </p:set>
                                    <p:animEffect transition="in" filter="blinds(vertical)">
                                      <p:cBhvr>
                                        <p:cTn id="7" dur="500"/>
                                        <p:tgtEl>
                                          <p:spTgt spid="135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35170">
                                            <p:txEl>
                                              <p:pRg st="1" end="1"/>
                                            </p:txEl>
                                          </p:spTgt>
                                        </p:tgtEl>
                                        <p:attrNameLst>
                                          <p:attrName>style.visibility</p:attrName>
                                        </p:attrNameLst>
                                      </p:cBhvr>
                                      <p:to>
                                        <p:strVal val="visible"/>
                                      </p:to>
                                    </p:set>
                                    <p:animEffect transition="in" filter="blinds(vertical)">
                                      <p:cBhvr>
                                        <p:cTn id="12" dur="500"/>
                                        <p:tgtEl>
                                          <p:spTgt spid="1351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UNESCO ICTLIP Module 5 Lesson 2</a:t>
            </a:r>
          </a:p>
        </p:txBody>
      </p:sp>
      <p:sp>
        <p:nvSpPr>
          <p:cNvPr id="7" name="Slide Number Placeholder 5"/>
          <p:cNvSpPr>
            <a:spLocks noGrp="1"/>
          </p:cNvSpPr>
          <p:nvPr>
            <p:ph type="sldNum" sz="quarter" idx="12"/>
          </p:nvPr>
        </p:nvSpPr>
        <p:spPr/>
        <p:txBody>
          <a:bodyPr/>
          <a:lstStyle/>
          <a:p>
            <a:fld id="{0E167229-B268-4B14-9973-BA2E3DD891E8}" type="slidenum">
              <a:rPr lang="en-US"/>
              <a:pPr/>
              <a:t>21</a:t>
            </a:fld>
            <a:endParaRPr lang="en-US"/>
          </a:p>
        </p:txBody>
      </p:sp>
      <p:sp>
        <p:nvSpPr>
          <p:cNvPr id="136194" name="Rectangle 2"/>
          <p:cNvSpPr>
            <a:spLocks noGrp="1" noChangeArrowheads="1"/>
          </p:cNvSpPr>
          <p:nvPr>
            <p:ph type="body" idx="1"/>
          </p:nvPr>
        </p:nvSpPr>
        <p:spPr/>
        <p:txBody>
          <a:bodyPr/>
          <a:lstStyle/>
          <a:p>
            <a:r>
              <a:rPr lang="en-US"/>
              <a:t>Each Internet tool and service provides help files that can guide you in utilizing it more effectively  </a:t>
            </a:r>
          </a:p>
        </p:txBody>
      </p:sp>
      <p:pic>
        <p:nvPicPr>
          <p:cNvPr id="136196" name="Picture 4" descr="C:\module5\google3.gif"/>
          <p:cNvPicPr>
            <a:picLocks noChangeAspect="1" noChangeArrowheads="1"/>
          </p:cNvPicPr>
          <p:nvPr/>
        </p:nvPicPr>
        <p:blipFill>
          <a:blip r:embed="rId2"/>
          <a:srcRect/>
          <a:stretch>
            <a:fillRect/>
          </a:stretch>
        </p:blipFill>
        <p:spPr bwMode="auto">
          <a:xfrm>
            <a:off x="1524000" y="4267200"/>
            <a:ext cx="6477000" cy="2206625"/>
          </a:xfrm>
          <a:prstGeom prst="rect">
            <a:avLst/>
          </a:prstGeom>
          <a:noFill/>
        </p:spPr>
      </p:pic>
      <p:sp>
        <p:nvSpPr>
          <p:cNvPr id="136195" name="Rectangle 3"/>
          <p:cNvSpPr>
            <a:spLocks noGrp="1" noChangeArrowheads="1"/>
          </p:cNvSpPr>
          <p:nvPr>
            <p:ph type="title"/>
          </p:nvPr>
        </p:nvSpPr>
        <p:spPr>
          <a:noFill/>
          <a:ln/>
        </p:spPr>
        <p:txBody>
          <a:bodyPr/>
          <a:lstStyle/>
          <a:p>
            <a:r>
              <a:rPr lang="en-US"/>
              <a:t>How to use the Internet tools and services?</a:t>
            </a:r>
          </a:p>
        </p:txBody>
      </p:sp>
      <p:pic>
        <p:nvPicPr>
          <p:cNvPr id="136197" name="Picture 5" descr="C:\module5\yahoo4.gif"/>
          <p:cNvPicPr>
            <a:picLocks noChangeAspect="1" noChangeArrowheads="1"/>
          </p:cNvPicPr>
          <p:nvPr/>
        </p:nvPicPr>
        <p:blipFill>
          <a:blip r:embed="rId3"/>
          <a:srcRect/>
          <a:stretch>
            <a:fillRect/>
          </a:stretch>
        </p:blipFill>
        <p:spPr bwMode="auto">
          <a:xfrm>
            <a:off x="914400" y="3200400"/>
            <a:ext cx="4114800" cy="985838"/>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6194">
                                            <p:txEl>
                                              <p:pRg st="0" end="0"/>
                                            </p:txEl>
                                          </p:spTgt>
                                        </p:tgtEl>
                                        <p:attrNameLst>
                                          <p:attrName>style.visibility</p:attrName>
                                        </p:attrNameLst>
                                      </p:cBhvr>
                                      <p:to>
                                        <p:strVal val="visible"/>
                                      </p:to>
                                    </p:set>
                                    <p:animEffect transition="in" filter="blinds(vertical)">
                                      <p:cBhvr>
                                        <p:cTn id="7" dur="500"/>
                                        <p:tgtEl>
                                          <p:spTgt spid="1361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149F8655-7F26-41F5-92A1-6FB5D309B216}" type="slidenum">
              <a:rPr lang="en-US"/>
              <a:pPr/>
              <a:t>22</a:t>
            </a:fld>
            <a:endParaRPr lang="en-US"/>
          </a:p>
        </p:txBody>
      </p:sp>
      <p:sp>
        <p:nvSpPr>
          <p:cNvPr id="72706" name="Rectangle 2"/>
          <p:cNvSpPr>
            <a:spLocks noGrp="1" noChangeArrowheads="1"/>
          </p:cNvSpPr>
          <p:nvPr>
            <p:ph type="title"/>
          </p:nvPr>
        </p:nvSpPr>
        <p:spPr/>
        <p:txBody>
          <a:bodyPr/>
          <a:lstStyle/>
          <a:p>
            <a:r>
              <a:rPr lang="en-US"/>
              <a:t>How to find information on the Internet?</a:t>
            </a:r>
          </a:p>
        </p:txBody>
      </p:sp>
      <p:sp>
        <p:nvSpPr>
          <p:cNvPr id="72707" name="Rectangle 3"/>
          <p:cNvSpPr>
            <a:spLocks noGrp="1" noChangeArrowheads="1"/>
          </p:cNvSpPr>
          <p:nvPr>
            <p:ph type="body" idx="1"/>
          </p:nvPr>
        </p:nvSpPr>
        <p:spPr>
          <a:xfrm>
            <a:off x="457200" y="1600200"/>
            <a:ext cx="8229600" cy="3581400"/>
          </a:xfrm>
        </p:spPr>
        <p:txBody>
          <a:bodyPr/>
          <a:lstStyle/>
          <a:p>
            <a:r>
              <a:rPr lang="en-US" b="1">
                <a:effectLst/>
              </a:rPr>
              <a:t>Analyze your topic</a:t>
            </a:r>
          </a:p>
          <a:p>
            <a:r>
              <a:rPr lang="en-US" b="1">
                <a:effectLst/>
              </a:rPr>
              <a:t>Choose the search tool you need</a:t>
            </a:r>
          </a:p>
          <a:p>
            <a:r>
              <a:rPr lang="en-US" b="1">
                <a:effectLst/>
              </a:rPr>
              <a:t>Learn how to use the search tools</a:t>
            </a:r>
          </a:p>
          <a:p>
            <a:r>
              <a:rPr lang="en-US" b="1">
                <a:effectLst/>
              </a:rPr>
              <a:t>Formulate your search strategy </a:t>
            </a:r>
          </a:p>
          <a:p>
            <a:r>
              <a:rPr lang="en-US" b="1">
                <a:effectLst/>
              </a:rPr>
              <a:t>Search with a question in mind</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07">
                                            <p:txEl>
                                              <p:pRg st="2" end="2"/>
                                            </p:txEl>
                                          </p:spTgt>
                                        </p:tgtEl>
                                        <p:attrNameLst>
                                          <p:attrName>style.visibility</p:attrName>
                                        </p:attrNameLst>
                                      </p:cBhvr>
                                      <p:to>
                                        <p:strVal val="visible"/>
                                      </p:to>
                                    </p:set>
                                    <p:anim calcmode="lin" valueType="num">
                                      <p:cBhvr additive="base">
                                        <p:cTn id="19" dur="500" fill="hold"/>
                                        <p:tgtEl>
                                          <p:spTgt spid="727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2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2707">
                                            <p:txEl>
                                              <p:pRg st="3" end="3"/>
                                            </p:txEl>
                                          </p:spTgt>
                                        </p:tgtEl>
                                        <p:attrNameLst>
                                          <p:attrName>style.visibility</p:attrName>
                                        </p:attrNameLst>
                                      </p:cBhvr>
                                      <p:to>
                                        <p:strVal val="visible"/>
                                      </p:to>
                                    </p:set>
                                    <p:anim calcmode="lin" valueType="num">
                                      <p:cBhvr additive="base">
                                        <p:cTn id="25" dur="500" fill="hold"/>
                                        <p:tgtEl>
                                          <p:spTgt spid="727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27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2707">
                                            <p:txEl>
                                              <p:pRg st="4" end="4"/>
                                            </p:txEl>
                                          </p:spTgt>
                                        </p:tgtEl>
                                        <p:attrNameLst>
                                          <p:attrName>style.visibility</p:attrName>
                                        </p:attrNameLst>
                                      </p:cBhvr>
                                      <p:to>
                                        <p:strVal val="visible"/>
                                      </p:to>
                                    </p:set>
                                    <p:anim calcmode="lin" valueType="num">
                                      <p:cBhvr additive="base">
                                        <p:cTn id="31" dur="500" fill="hold"/>
                                        <p:tgtEl>
                                          <p:spTgt spid="727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27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41FF5C75-49AF-4AF1-A228-EAF01860A5AB}" type="slidenum">
              <a:rPr lang="en-US"/>
              <a:pPr/>
              <a:t>23</a:t>
            </a:fld>
            <a:endParaRPr lang="en-US"/>
          </a:p>
        </p:txBody>
      </p:sp>
      <p:sp>
        <p:nvSpPr>
          <p:cNvPr id="138242" name="Rectangle 2"/>
          <p:cNvSpPr>
            <a:spLocks noGrp="1" noChangeArrowheads="1"/>
          </p:cNvSpPr>
          <p:nvPr>
            <p:ph type="title"/>
          </p:nvPr>
        </p:nvSpPr>
        <p:spPr/>
        <p:txBody>
          <a:bodyPr/>
          <a:lstStyle/>
          <a:p>
            <a:r>
              <a:rPr lang="en-US"/>
              <a:t>How to find information on the Internet?</a:t>
            </a:r>
          </a:p>
        </p:txBody>
      </p:sp>
      <p:sp>
        <p:nvSpPr>
          <p:cNvPr id="138243" name="Rectangle 3"/>
          <p:cNvSpPr>
            <a:spLocks noGrp="1" noChangeArrowheads="1"/>
          </p:cNvSpPr>
          <p:nvPr>
            <p:ph type="body" idx="1"/>
          </p:nvPr>
        </p:nvSpPr>
        <p:spPr>
          <a:xfrm>
            <a:off x="457200" y="1600200"/>
            <a:ext cx="8229600" cy="3581400"/>
          </a:xfrm>
        </p:spPr>
        <p:txBody>
          <a:bodyPr/>
          <a:lstStyle/>
          <a:p>
            <a:r>
              <a:rPr lang="en-US" sz="2800" b="1">
                <a:effectLst/>
              </a:rPr>
              <a:t>Analyze your topic</a:t>
            </a:r>
          </a:p>
          <a:p>
            <a:r>
              <a:rPr lang="en-US" sz="2800">
                <a:effectLst/>
              </a:rPr>
              <a:t>What are you searching? for  what purpose? </a:t>
            </a:r>
          </a:p>
          <a:p>
            <a:r>
              <a:rPr lang="en-US" sz="2800">
                <a:effectLst/>
              </a:rPr>
              <a:t>What type of information do you want?</a:t>
            </a:r>
          </a:p>
          <a:p>
            <a:r>
              <a:rPr lang="en-US" sz="2800">
                <a:effectLst/>
              </a:rPr>
              <a:t>The purpose is to determine what terms to use in your search and what search tool features you need to search successfully</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additive="base">
                                        <p:cTn id="7" dur="500" fill="hold"/>
                                        <p:tgtEl>
                                          <p:spTgt spid="138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8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8243">
                                            <p:txEl>
                                              <p:pRg st="1" end="1"/>
                                            </p:txEl>
                                          </p:spTgt>
                                        </p:tgtEl>
                                        <p:attrNameLst>
                                          <p:attrName>style.visibility</p:attrName>
                                        </p:attrNameLst>
                                      </p:cBhvr>
                                      <p:to>
                                        <p:strVal val="visible"/>
                                      </p:to>
                                    </p:set>
                                    <p:anim calcmode="lin" valueType="num">
                                      <p:cBhvr additive="base">
                                        <p:cTn id="13" dur="500" fill="hold"/>
                                        <p:tgtEl>
                                          <p:spTgt spid="138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8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8243">
                                            <p:txEl>
                                              <p:pRg st="2" end="2"/>
                                            </p:txEl>
                                          </p:spTgt>
                                        </p:tgtEl>
                                        <p:attrNameLst>
                                          <p:attrName>style.visibility</p:attrName>
                                        </p:attrNameLst>
                                      </p:cBhvr>
                                      <p:to>
                                        <p:strVal val="visible"/>
                                      </p:to>
                                    </p:set>
                                    <p:anim calcmode="lin" valueType="num">
                                      <p:cBhvr additive="base">
                                        <p:cTn id="19" dur="500" fill="hold"/>
                                        <p:tgtEl>
                                          <p:spTgt spid="138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8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8243">
                                            <p:txEl>
                                              <p:pRg st="3" end="3"/>
                                            </p:txEl>
                                          </p:spTgt>
                                        </p:tgtEl>
                                        <p:attrNameLst>
                                          <p:attrName>style.visibility</p:attrName>
                                        </p:attrNameLst>
                                      </p:cBhvr>
                                      <p:to>
                                        <p:strVal val="visible"/>
                                      </p:to>
                                    </p:set>
                                    <p:anim calcmode="lin" valueType="num">
                                      <p:cBhvr additive="base">
                                        <p:cTn id="25" dur="500" fill="hold"/>
                                        <p:tgtEl>
                                          <p:spTgt spid="138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8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D9D6A368-EB45-4EEA-8FA5-EF0214C3CDB0}" type="slidenum">
              <a:rPr lang="en-US"/>
              <a:pPr/>
              <a:t>24</a:t>
            </a:fld>
            <a:endParaRPr lang="en-US"/>
          </a:p>
        </p:txBody>
      </p:sp>
      <p:sp>
        <p:nvSpPr>
          <p:cNvPr id="139266" name="Rectangle 2"/>
          <p:cNvSpPr>
            <a:spLocks noGrp="1" noChangeArrowheads="1"/>
          </p:cNvSpPr>
          <p:nvPr>
            <p:ph type="title"/>
          </p:nvPr>
        </p:nvSpPr>
        <p:spPr/>
        <p:txBody>
          <a:bodyPr/>
          <a:lstStyle/>
          <a:p>
            <a:r>
              <a:rPr lang="en-US"/>
              <a:t>How to find information on the Internet?</a:t>
            </a:r>
          </a:p>
        </p:txBody>
      </p:sp>
      <p:sp>
        <p:nvSpPr>
          <p:cNvPr id="139267" name="Rectangle 3"/>
          <p:cNvSpPr>
            <a:spLocks noGrp="1" noChangeArrowheads="1"/>
          </p:cNvSpPr>
          <p:nvPr>
            <p:ph type="body" idx="1"/>
          </p:nvPr>
        </p:nvSpPr>
        <p:spPr>
          <a:xfrm>
            <a:off x="457200" y="1600200"/>
            <a:ext cx="8229600" cy="3581400"/>
          </a:xfrm>
        </p:spPr>
        <p:txBody>
          <a:bodyPr/>
          <a:lstStyle/>
          <a:p>
            <a:pPr>
              <a:lnSpc>
                <a:spcPct val="90000"/>
              </a:lnSpc>
            </a:pPr>
            <a:r>
              <a:rPr lang="en-US" sz="2800" b="1">
                <a:effectLst/>
              </a:rPr>
              <a:t>Choose the search tool you need</a:t>
            </a:r>
          </a:p>
          <a:p>
            <a:pPr>
              <a:lnSpc>
                <a:spcPct val="90000"/>
              </a:lnSpc>
            </a:pPr>
            <a:r>
              <a:rPr lang="en-US" sz="2800">
                <a:effectLst/>
              </a:rPr>
              <a:t>Search tools find documents matching your information need</a:t>
            </a:r>
            <a:endParaRPr lang="en-US">
              <a:effectLst/>
            </a:endParaRPr>
          </a:p>
          <a:p>
            <a:pPr>
              <a:lnSpc>
                <a:spcPct val="90000"/>
              </a:lnSpc>
            </a:pPr>
            <a:r>
              <a:rPr lang="en-US" sz="2800">
                <a:effectLst/>
              </a:rPr>
              <a:t>Every search tool is different. They vary in features and size/comprehensiveness</a:t>
            </a:r>
          </a:p>
          <a:p>
            <a:pPr>
              <a:lnSpc>
                <a:spcPct val="90000"/>
              </a:lnSpc>
            </a:pPr>
            <a:r>
              <a:rPr lang="en-US" sz="2800">
                <a:effectLst/>
              </a:rPr>
              <a:t>The most important features in selecting a search tool are those which allow you to refine or focus your search when you need to</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9267">
                                            <p:txEl>
                                              <p:pRg st="1" end="1"/>
                                            </p:txEl>
                                          </p:spTgt>
                                        </p:tgtEl>
                                        <p:attrNameLst>
                                          <p:attrName>style.visibility</p:attrName>
                                        </p:attrNameLst>
                                      </p:cBhvr>
                                      <p:to>
                                        <p:strVal val="visible"/>
                                      </p:to>
                                    </p:set>
                                    <p:anim calcmode="lin" valueType="num">
                                      <p:cBhvr additive="base">
                                        <p:cTn id="13" dur="500" fill="hold"/>
                                        <p:tgtEl>
                                          <p:spTgt spid="139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9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 calcmode="lin" valueType="num">
                                      <p:cBhvr additive="base">
                                        <p:cTn id="19" dur="500" fill="hold"/>
                                        <p:tgtEl>
                                          <p:spTgt spid="139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9267">
                                            <p:txEl>
                                              <p:pRg st="3" end="3"/>
                                            </p:txEl>
                                          </p:spTgt>
                                        </p:tgtEl>
                                        <p:attrNameLst>
                                          <p:attrName>style.visibility</p:attrName>
                                        </p:attrNameLst>
                                      </p:cBhvr>
                                      <p:to>
                                        <p:strVal val="visible"/>
                                      </p:to>
                                    </p:set>
                                    <p:anim calcmode="lin" valueType="num">
                                      <p:cBhvr additive="base">
                                        <p:cTn id="25" dur="500" fill="hold"/>
                                        <p:tgtEl>
                                          <p:spTgt spid="139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9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CA32755E-F2BA-4184-88FC-1308EA2F5856}" type="slidenum">
              <a:rPr lang="en-US"/>
              <a:pPr/>
              <a:t>25</a:t>
            </a:fld>
            <a:endParaRPr lang="en-US"/>
          </a:p>
        </p:txBody>
      </p:sp>
      <p:sp>
        <p:nvSpPr>
          <p:cNvPr id="140290" name="Rectangle 2"/>
          <p:cNvSpPr>
            <a:spLocks noGrp="1" noChangeArrowheads="1"/>
          </p:cNvSpPr>
          <p:nvPr>
            <p:ph type="title"/>
          </p:nvPr>
        </p:nvSpPr>
        <p:spPr/>
        <p:txBody>
          <a:bodyPr/>
          <a:lstStyle/>
          <a:p>
            <a:r>
              <a:rPr lang="en-US"/>
              <a:t>How to find information on the Internet?</a:t>
            </a:r>
          </a:p>
        </p:txBody>
      </p:sp>
      <p:sp>
        <p:nvSpPr>
          <p:cNvPr id="140291" name="Rectangle 3"/>
          <p:cNvSpPr>
            <a:spLocks noGrp="1" noChangeArrowheads="1"/>
          </p:cNvSpPr>
          <p:nvPr>
            <p:ph type="body" idx="1"/>
          </p:nvPr>
        </p:nvSpPr>
        <p:spPr>
          <a:xfrm>
            <a:off x="457200" y="1600200"/>
            <a:ext cx="8229600" cy="3581400"/>
          </a:xfrm>
        </p:spPr>
        <p:txBody>
          <a:bodyPr/>
          <a:lstStyle/>
          <a:p>
            <a:pPr>
              <a:lnSpc>
                <a:spcPct val="90000"/>
              </a:lnSpc>
            </a:pPr>
            <a:r>
              <a:rPr lang="en-US" sz="2800" b="1">
                <a:effectLst/>
              </a:rPr>
              <a:t>Learn how to use the search tools</a:t>
            </a:r>
          </a:p>
          <a:p>
            <a:pPr>
              <a:lnSpc>
                <a:spcPct val="90000"/>
              </a:lnSpc>
            </a:pPr>
            <a:r>
              <a:rPr lang="en-US" sz="2800">
                <a:effectLst/>
              </a:rPr>
              <a:t>Being familiar with most of the major search tools and their capabilities allows you to zero in on your search</a:t>
            </a:r>
          </a:p>
          <a:p>
            <a:pPr>
              <a:lnSpc>
                <a:spcPct val="90000"/>
              </a:lnSpc>
            </a:pPr>
            <a:r>
              <a:rPr lang="en-US" sz="2800">
                <a:effectLst/>
              </a:rPr>
              <a:t>Learn how to use Boolean logic, phrase searching, truncation, field searching, etc.</a:t>
            </a:r>
          </a:p>
          <a:p>
            <a:pPr>
              <a:lnSpc>
                <a:spcPct val="90000"/>
              </a:lnSpc>
            </a:pPr>
            <a:r>
              <a:rPr lang="en-US" sz="2800">
                <a:effectLst/>
              </a:rPr>
              <a:t>Spend time reading the Help files to know its features and capabilities</a:t>
            </a:r>
            <a:endParaRPr lang="en-US" sz="2800" b="1">
              <a:effectLst/>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 calcmode="lin" valueType="num">
                                      <p:cBhvr additive="base">
                                        <p:cTn id="7" dur="500" fill="hold"/>
                                        <p:tgtEl>
                                          <p:spTgt spid="140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0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0291">
                                            <p:txEl>
                                              <p:pRg st="1" end="1"/>
                                            </p:txEl>
                                          </p:spTgt>
                                        </p:tgtEl>
                                        <p:attrNameLst>
                                          <p:attrName>style.visibility</p:attrName>
                                        </p:attrNameLst>
                                      </p:cBhvr>
                                      <p:to>
                                        <p:strVal val="visible"/>
                                      </p:to>
                                    </p:set>
                                    <p:anim calcmode="lin" valueType="num">
                                      <p:cBhvr additive="base">
                                        <p:cTn id="13" dur="500" fill="hold"/>
                                        <p:tgtEl>
                                          <p:spTgt spid="140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0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0291">
                                            <p:txEl>
                                              <p:pRg st="2" end="2"/>
                                            </p:txEl>
                                          </p:spTgt>
                                        </p:tgtEl>
                                        <p:attrNameLst>
                                          <p:attrName>style.visibility</p:attrName>
                                        </p:attrNameLst>
                                      </p:cBhvr>
                                      <p:to>
                                        <p:strVal val="visible"/>
                                      </p:to>
                                    </p:set>
                                    <p:anim calcmode="lin" valueType="num">
                                      <p:cBhvr additive="base">
                                        <p:cTn id="19" dur="500" fill="hold"/>
                                        <p:tgtEl>
                                          <p:spTgt spid="140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0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0291">
                                            <p:txEl>
                                              <p:pRg st="3" end="3"/>
                                            </p:txEl>
                                          </p:spTgt>
                                        </p:tgtEl>
                                        <p:attrNameLst>
                                          <p:attrName>style.visibility</p:attrName>
                                        </p:attrNameLst>
                                      </p:cBhvr>
                                      <p:to>
                                        <p:strVal val="visible"/>
                                      </p:to>
                                    </p:set>
                                    <p:anim calcmode="lin" valueType="num">
                                      <p:cBhvr additive="base">
                                        <p:cTn id="25" dur="500" fill="hold"/>
                                        <p:tgtEl>
                                          <p:spTgt spid="140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02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C0564CA9-A9B0-49FD-BBD4-CDFE9A262649}" type="slidenum">
              <a:rPr lang="en-US"/>
              <a:pPr/>
              <a:t>26</a:t>
            </a:fld>
            <a:endParaRPr lang="en-US"/>
          </a:p>
        </p:txBody>
      </p:sp>
      <p:sp>
        <p:nvSpPr>
          <p:cNvPr id="141314" name="Rectangle 2"/>
          <p:cNvSpPr>
            <a:spLocks noGrp="1" noChangeArrowheads="1"/>
          </p:cNvSpPr>
          <p:nvPr>
            <p:ph type="title"/>
          </p:nvPr>
        </p:nvSpPr>
        <p:spPr/>
        <p:txBody>
          <a:bodyPr/>
          <a:lstStyle/>
          <a:p>
            <a:r>
              <a:rPr lang="en-US"/>
              <a:t>How to find information on the Internet?</a:t>
            </a:r>
          </a:p>
        </p:txBody>
      </p:sp>
      <p:sp>
        <p:nvSpPr>
          <p:cNvPr id="141315" name="Rectangle 3"/>
          <p:cNvSpPr>
            <a:spLocks noGrp="1" noChangeArrowheads="1"/>
          </p:cNvSpPr>
          <p:nvPr>
            <p:ph type="body" idx="1"/>
          </p:nvPr>
        </p:nvSpPr>
        <p:spPr>
          <a:xfrm>
            <a:off x="457200" y="1600200"/>
            <a:ext cx="8229600" cy="3581400"/>
          </a:xfrm>
        </p:spPr>
        <p:txBody>
          <a:bodyPr/>
          <a:lstStyle/>
          <a:p>
            <a:pPr>
              <a:lnSpc>
                <a:spcPct val="90000"/>
              </a:lnSpc>
            </a:pPr>
            <a:r>
              <a:rPr lang="en-US" sz="2800" b="1">
                <a:effectLst/>
              </a:rPr>
              <a:t>Formulate your search strategy</a:t>
            </a:r>
          </a:p>
          <a:p>
            <a:pPr>
              <a:lnSpc>
                <a:spcPct val="90000"/>
              </a:lnSpc>
            </a:pPr>
            <a:r>
              <a:rPr lang="en-US" sz="2800">
                <a:effectLst/>
              </a:rPr>
              <a:t>Formulating your search strategy beforehand allows you to search for information systematically</a:t>
            </a:r>
          </a:p>
          <a:p>
            <a:pPr>
              <a:lnSpc>
                <a:spcPct val="90000"/>
              </a:lnSpc>
            </a:pPr>
            <a:r>
              <a:rPr lang="en-US" sz="2800">
                <a:effectLst/>
              </a:rPr>
              <a:t>It also saves you a lot of time and money if you are paying for Internet access by the minute</a:t>
            </a:r>
          </a:p>
          <a:p>
            <a:pPr>
              <a:lnSpc>
                <a:spcPct val="90000"/>
              </a:lnSpc>
            </a:pPr>
            <a:r>
              <a:rPr lang="en-US" sz="2800">
                <a:effectLst/>
              </a:rPr>
              <a:t>Your search strategy should be based on your information need</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500" fill="hold"/>
                                        <p:tgtEl>
                                          <p:spTgt spid="141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1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1315">
                                            <p:txEl>
                                              <p:pRg st="1" end="1"/>
                                            </p:txEl>
                                          </p:spTgt>
                                        </p:tgtEl>
                                        <p:attrNameLst>
                                          <p:attrName>style.visibility</p:attrName>
                                        </p:attrNameLst>
                                      </p:cBhvr>
                                      <p:to>
                                        <p:strVal val="visible"/>
                                      </p:to>
                                    </p:set>
                                    <p:anim calcmode="lin" valueType="num">
                                      <p:cBhvr additive="base">
                                        <p:cTn id="13" dur="500" fill="hold"/>
                                        <p:tgtEl>
                                          <p:spTgt spid="141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1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1315">
                                            <p:txEl>
                                              <p:pRg st="2" end="2"/>
                                            </p:txEl>
                                          </p:spTgt>
                                        </p:tgtEl>
                                        <p:attrNameLst>
                                          <p:attrName>style.visibility</p:attrName>
                                        </p:attrNameLst>
                                      </p:cBhvr>
                                      <p:to>
                                        <p:strVal val="visible"/>
                                      </p:to>
                                    </p:set>
                                    <p:anim calcmode="lin" valueType="num">
                                      <p:cBhvr additive="base">
                                        <p:cTn id="19" dur="500" fill="hold"/>
                                        <p:tgtEl>
                                          <p:spTgt spid="141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1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1315">
                                            <p:txEl>
                                              <p:pRg st="3" end="3"/>
                                            </p:txEl>
                                          </p:spTgt>
                                        </p:tgtEl>
                                        <p:attrNameLst>
                                          <p:attrName>style.visibility</p:attrName>
                                        </p:attrNameLst>
                                      </p:cBhvr>
                                      <p:to>
                                        <p:strVal val="visible"/>
                                      </p:to>
                                    </p:set>
                                    <p:anim calcmode="lin" valueType="num">
                                      <p:cBhvr additive="base">
                                        <p:cTn id="25" dur="500" fill="hold"/>
                                        <p:tgtEl>
                                          <p:spTgt spid="141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13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FEFDB594-33E7-4CC3-AED9-E05813D7214D}" type="slidenum">
              <a:rPr lang="en-US"/>
              <a:pPr/>
              <a:t>27</a:t>
            </a:fld>
            <a:endParaRPr lang="en-US"/>
          </a:p>
        </p:txBody>
      </p:sp>
      <p:sp>
        <p:nvSpPr>
          <p:cNvPr id="142338" name="Rectangle 2"/>
          <p:cNvSpPr>
            <a:spLocks noGrp="1" noChangeArrowheads="1"/>
          </p:cNvSpPr>
          <p:nvPr>
            <p:ph type="title"/>
          </p:nvPr>
        </p:nvSpPr>
        <p:spPr/>
        <p:txBody>
          <a:bodyPr/>
          <a:lstStyle/>
          <a:p>
            <a:r>
              <a:rPr lang="en-US"/>
              <a:t>How to find information on the Internet?</a:t>
            </a:r>
          </a:p>
        </p:txBody>
      </p:sp>
      <p:sp>
        <p:nvSpPr>
          <p:cNvPr id="142339" name="Rectangle 3"/>
          <p:cNvSpPr>
            <a:spLocks noGrp="1" noChangeArrowheads="1"/>
          </p:cNvSpPr>
          <p:nvPr>
            <p:ph type="body" idx="1"/>
          </p:nvPr>
        </p:nvSpPr>
        <p:spPr>
          <a:xfrm>
            <a:off x="381000" y="1600200"/>
            <a:ext cx="8305800" cy="3810000"/>
          </a:xfrm>
        </p:spPr>
        <p:txBody>
          <a:bodyPr/>
          <a:lstStyle/>
          <a:p>
            <a:pPr>
              <a:lnSpc>
                <a:spcPct val="90000"/>
              </a:lnSpc>
            </a:pPr>
            <a:r>
              <a:rPr lang="en-US" sz="2800" b="1">
                <a:effectLst/>
              </a:rPr>
              <a:t>Search with a question in mind</a:t>
            </a:r>
          </a:p>
          <a:p>
            <a:pPr>
              <a:lnSpc>
                <a:spcPct val="90000"/>
              </a:lnSpc>
            </a:pPr>
            <a:r>
              <a:rPr lang="en-US" sz="2800">
                <a:effectLst/>
              </a:rPr>
              <a:t>How am I going to use this?</a:t>
            </a:r>
          </a:p>
          <a:p>
            <a:pPr>
              <a:lnSpc>
                <a:spcPct val="90000"/>
              </a:lnSpc>
            </a:pPr>
            <a:r>
              <a:rPr lang="en-US" sz="2800">
                <a:effectLst/>
              </a:rPr>
              <a:t>Do I have enough or too much information?</a:t>
            </a:r>
          </a:p>
          <a:p>
            <a:pPr>
              <a:lnSpc>
                <a:spcPct val="90000"/>
              </a:lnSpc>
            </a:pPr>
            <a:r>
              <a:rPr lang="en-US" sz="2800">
                <a:effectLst/>
              </a:rPr>
              <a:t>Scan the content of the material to find out if it has anything of value</a:t>
            </a:r>
          </a:p>
          <a:p>
            <a:pPr>
              <a:lnSpc>
                <a:spcPct val="90000"/>
              </a:lnSpc>
            </a:pPr>
            <a:r>
              <a:rPr lang="en-US" sz="2800">
                <a:effectLst/>
              </a:rPr>
              <a:t>Evaluate the website for accuracy and authority</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calcmode="lin" valueType="num">
                                      <p:cBhvr additive="base">
                                        <p:cTn id="7" dur="500" fill="hold"/>
                                        <p:tgtEl>
                                          <p:spTgt spid="142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2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2339">
                                            <p:txEl>
                                              <p:pRg st="1" end="1"/>
                                            </p:txEl>
                                          </p:spTgt>
                                        </p:tgtEl>
                                        <p:attrNameLst>
                                          <p:attrName>style.visibility</p:attrName>
                                        </p:attrNameLst>
                                      </p:cBhvr>
                                      <p:to>
                                        <p:strVal val="visible"/>
                                      </p:to>
                                    </p:set>
                                    <p:anim calcmode="lin" valueType="num">
                                      <p:cBhvr additive="base">
                                        <p:cTn id="13" dur="500" fill="hold"/>
                                        <p:tgtEl>
                                          <p:spTgt spid="142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2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2339">
                                            <p:txEl>
                                              <p:pRg st="2" end="2"/>
                                            </p:txEl>
                                          </p:spTgt>
                                        </p:tgtEl>
                                        <p:attrNameLst>
                                          <p:attrName>style.visibility</p:attrName>
                                        </p:attrNameLst>
                                      </p:cBhvr>
                                      <p:to>
                                        <p:strVal val="visible"/>
                                      </p:to>
                                    </p:set>
                                    <p:anim calcmode="lin" valueType="num">
                                      <p:cBhvr additive="base">
                                        <p:cTn id="19" dur="500" fill="hold"/>
                                        <p:tgtEl>
                                          <p:spTgt spid="142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2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2339">
                                            <p:txEl>
                                              <p:pRg st="3" end="3"/>
                                            </p:txEl>
                                          </p:spTgt>
                                        </p:tgtEl>
                                        <p:attrNameLst>
                                          <p:attrName>style.visibility</p:attrName>
                                        </p:attrNameLst>
                                      </p:cBhvr>
                                      <p:to>
                                        <p:strVal val="visible"/>
                                      </p:to>
                                    </p:set>
                                    <p:anim calcmode="lin" valueType="num">
                                      <p:cBhvr additive="base">
                                        <p:cTn id="25" dur="500" fill="hold"/>
                                        <p:tgtEl>
                                          <p:spTgt spid="142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2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2339">
                                            <p:txEl>
                                              <p:pRg st="4" end="4"/>
                                            </p:txEl>
                                          </p:spTgt>
                                        </p:tgtEl>
                                        <p:attrNameLst>
                                          <p:attrName>style.visibility</p:attrName>
                                        </p:attrNameLst>
                                      </p:cBhvr>
                                      <p:to>
                                        <p:strVal val="visible"/>
                                      </p:to>
                                    </p:set>
                                    <p:anim calcmode="lin" valueType="num">
                                      <p:cBhvr additive="base">
                                        <p:cTn id="31" dur="500" fill="hold"/>
                                        <p:tgtEl>
                                          <p:spTgt spid="142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23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UNESCO ICTLIP Module 5 Lesson 2</a:t>
            </a:r>
          </a:p>
        </p:txBody>
      </p:sp>
      <p:sp>
        <p:nvSpPr>
          <p:cNvPr id="7" name="Slide Number Placeholder 6"/>
          <p:cNvSpPr>
            <a:spLocks noGrp="1"/>
          </p:cNvSpPr>
          <p:nvPr>
            <p:ph type="sldNum" sz="quarter" idx="12"/>
          </p:nvPr>
        </p:nvSpPr>
        <p:spPr/>
        <p:txBody>
          <a:bodyPr/>
          <a:lstStyle/>
          <a:p>
            <a:fld id="{F299FF2F-057B-4AB8-8C13-6F2EC8A64E29}" type="slidenum">
              <a:rPr lang="en-US"/>
              <a:pPr/>
              <a:t>28</a:t>
            </a:fld>
            <a:endParaRPr lang="en-US"/>
          </a:p>
        </p:txBody>
      </p:sp>
      <p:sp>
        <p:nvSpPr>
          <p:cNvPr id="148483" name="Rectangle 3"/>
          <p:cNvSpPr>
            <a:spLocks noGrp="1" noChangeArrowheads="1"/>
          </p:cNvSpPr>
          <p:nvPr>
            <p:ph type="body" sz="half" idx="1"/>
          </p:nvPr>
        </p:nvSpPr>
        <p:spPr>
          <a:xfrm>
            <a:off x="457200" y="2209800"/>
            <a:ext cx="4033838" cy="3962400"/>
          </a:xfrm>
        </p:spPr>
        <p:txBody>
          <a:bodyPr/>
          <a:lstStyle/>
          <a:p>
            <a:r>
              <a:rPr lang="en-US">
                <a:effectLst/>
              </a:rPr>
              <a:t>pick your site</a:t>
            </a:r>
          </a:p>
          <a:p>
            <a:r>
              <a:rPr lang="en-US">
                <a:effectLst/>
              </a:rPr>
              <a:t>learn to use the search tools</a:t>
            </a:r>
          </a:p>
          <a:p>
            <a:r>
              <a:rPr lang="en-US">
                <a:effectLst/>
              </a:rPr>
              <a:t>choose your words carefully</a:t>
            </a:r>
          </a:p>
          <a:p>
            <a:r>
              <a:rPr lang="en-US">
                <a:effectLst/>
              </a:rPr>
              <a:t>vary your spelling</a:t>
            </a:r>
          </a:p>
          <a:p>
            <a:r>
              <a:rPr lang="en-US">
                <a:effectLst/>
              </a:rPr>
              <a:t>know how to widen your search</a:t>
            </a:r>
            <a:endParaRPr lang="en-US"/>
          </a:p>
        </p:txBody>
      </p:sp>
      <p:sp>
        <p:nvSpPr>
          <p:cNvPr id="148484" name="Rectangle 4"/>
          <p:cNvSpPr>
            <a:spLocks noGrp="1" noChangeArrowheads="1"/>
          </p:cNvSpPr>
          <p:nvPr>
            <p:ph type="body" sz="half" idx="2"/>
          </p:nvPr>
        </p:nvSpPr>
        <p:spPr>
          <a:xfrm>
            <a:off x="4419600" y="2209800"/>
            <a:ext cx="4491038" cy="3962400"/>
          </a:xfrm>
        </p:spPr>
        <p:txBody>
          <a:bodyPr/>
          <a:lstStyle/>
          <a:p>
            <a:pPr>
              <a:lnSpc>
                <a:spcPct val="90000"/>
              </a:lnSpc>
            </a:pPr>
            <a:r>
              <a:rPr lang="en-US">
                <a:effectLst/>
              </a:rPr>
              <a:t>know how to use the refining techniques</a:t>
            </a:r>
          </a:p>
          <a:p>
            <a:pPr>
              <a:lnSpc>
                <a:spcPct val="90000"/>
              </a:lnSpc>
            </a:pPr>
            <a:r>
              <a:rPr lang="en-US">
                <a:effectLst/>
              </a:rPr>
              <a:t>use multiple search engines</a:t>
            </a:r>
          </a:p>
          <a:p>
            <a:pPr>
              <a:lnSpc>
                <a:spcPct val="90000"/>
              </a:lnSpc>
            </a:pPr>
            <a:r>
              <a:rPr lang="en-US">
                <a:effectLst/>
              </a:rPr>
              <a:t>use meta-search engines</a:t>
            </a:r>
          </a:p>
          <a:p>
            <a:pPr>
              <a:lnSpc>
                <a:spcPct val="90000"/>
              </a:lnSpc>
            </a:pPr>
            <a:r>
              <a:rPr lang="en-US">
                <a:effectLst/>
              </a:rPr>
              <a:t>use specialized search engines</a:t>
            </a:r>
          </a:p>
          <a:p>
            <a:pPr>
              <a:lnSpc>
                <a:spcPct val="90000"/>
              </a:lnSpc>
            </a:pPr>
            <a:r>
              <a:rPr lang="en-US">
                <a:effectLst/>
              </a:rPr>
              <a:t>reuse your search</a:t>
            </a:r>
            <a:endParaRPr lang="en-US"/>
          </a:p>
        </p:txBody>
      </p:sp>
      <p:sp>
        <p:nvSpPr>
          <p:cNvPr id="148486" name="Rectangle 6"/>
          <p:cNvSpPr>
            <a:spLocks noGrp="1" noChangeArrowheads="1"/>
          </p:cNvSpPr>
          <p:nvPr>
            <p:ph type="title"/>
          </p:nvPr>
        </p:nvSpPr>
        <p:spPr>
          <a:noFill/>
          <a:ln/>
        </p:spPr>
        <p:txBody>
          <a:bodyPr/>
          <a:lstStyle/>
          <a:p>
            <a:r>
              <a:rPr lang="en-US"/>
              <a:t>How to find information on the Internet?</a:t>
            </a:r>
          </a:p>
        </p:txBody>
      </p:sp>
      <p:sp>
        <p:nvSpPr>
          <p:cNvPr id="148490" name="Text Box 10"/>
          <p:cNvSpPr txBox="1">
            <a:spLocks noChangeArrowheads="1"/>
          </p:cNvSpPr>
          <p:nvPr/>
        </p:nvSpPr>
        <p:spPr bwMode="auto">
          <a:xfrm>
            <a:off x="457200" y="1600200"/>
            <a:ext cx="5943600" cy="579438"/>
          </a:xfrm>
          <a:prstGeom prst="rect">
            <a:avLst/>
          </a:prstGeom>
          <a:noFill/>
          <a:ln w="9525">
            <a:noFill/>
            <a:miter lim="800000"/>
            <a:headEnd/>
            <a:tailEnd/>
          </a:ln>
          <a:effectLst/>
        </p:spPr>
        <p:txBody>
          <a:bodyPr>
            <a:spAutoFit/>
          </a:bodyPr>
          <a:lstStyle/>
          <a:p>
            <a:pPr>
              <a:spcBef>
                <a:spcPct val="50000"/>
              </a:spcBef>
            </a:pPr>
            <a:r>
              <a:rPr lang="en-US"/>
              <a:t>Simple search strategy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 calcmode="lin" valueType="num">
                                      <p:cBhvr additive="base">
                                        <p:cTn id="7"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848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48483">
                                            <p:txEl>
                                              <p:pRg st="1" end="1"/>
                                            </p:txEl>
                                          </p:spTgt>
                                        </p:tgtEl>
                                        <p:attrNameLst>
                                          <p:attrName>style.visibility</p:attrName>
                                        </p:attrNameLst>
                                      </p:cBhvr>
                                      <p:to>
                                        <p:strVal val="visible"/>
                                      </p:to>
                                    </p:set>
                                    <p:anim calcmode="lin" valueType="num">
                                      <p:cBhvr additive="base">
                                        <p:cTn id="13"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848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48483">
                                            <p:txEl>
                                              <p:pRg st="2" end="2"/>
                                            </p:txEl>
                                          </p:spTgt>
                                        </p:tgtEl>
                                        <p:attrNameLst>
                                          <p:attrName>style.visibility</p:attrName>
                                        </p:attrNameLst>
                                      </p:cBhvr>
                                      <p:to>
                                        <p:strVal val="visible"/>
                                      </p:to>
                                    </p:set>
                                    <p:anim calcmode="lin" valueType="num">
                                      <p:cBhvr additive="base">
                                        <p:cTn id="19"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848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48483">
                                            <p:txEl>
                                              <p:pRg st="3" end="3"/>
                                            </p:txEl>
                                          </p:spTgt>
                                        </p:tgtEl>
                                        <p:attrNameLst>
                                          <p:attrName>style.visibility</p:attrName>
                                        </p:attrNameLst>
                                      </p:cBhvr>
                                      <p:to>
                                        <p:strVal val="visible"/>
                                      </p:to>
                                    </p:set>
                                    <p:anim calcmode="lin" valueType="num">
                                      <p:cBhvr additive="base">
                                        <p:cTn id="25"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848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48483">
                                            <p:txEl>
                                              <p:pRg st="4" end="4"/>
                                            </p:txEl>
                                          </p:spTgt>
                                        </p:tgtEl>
                                        <p:attrNameLst>
                                          <p:attrName>style.visibility</p:attrName>
                                        </p:attrNameLst>
                                      </p:cBhvr>
                                      <p:to>
                                        <p:strVal val="visible"/>
                                      </p:to>
                                    </p:set>
                                    <p:anim calcmode="lin" valueType="num">
                                      <p:cBhvr additive="base">
                                        <p:cTn id="31"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848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48484">
                                            <p:txEl>
                                              <p:pRg st="0" end="0"/>
                                            </p:txEl>
                                          </p:spTgt>
                                        </p:tgtEl>
                                        <p:attrNameLst>
                                          <p:attrName>style.visibility</p:attrName>
                                        </p:attrNameLst>
                                      </p:cBhvr>
                                      <p:to>
                                        <p:strVal val="visible"/>
                                      </p:to>
                                    </p:set>
                                    <p:anim calcmode="lin" valueType="num">
                                      <p:cBhvr additive="base">
                                        <p:cTn id="37" dur="500" fill="hold"/>
                                        <p:tgtEl>
                                          <p:spTgt spid="14848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848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48484">
                                            <p:txEl>
                                              <p:pRg st="1" end="1"/>
                                            </p:txEl>
                                          </p:spTgt>
                                        </p:tgtEl>
                                        <p:attrNameLst>
                                          <p:attrName>style.visibility</p:attrName>
                                        </p:attrNameLst>
                                      </p:cBhvr>
                                      <p:to>
                                        <p:strVal val="visible"/>
                                      </p:to>
                                    </p:set>
                                    <p:anim calcmode="lin" valueType="num">
                                      <p:cBhvr additive="base">
                                        <p:cTn id="43" dur="500" fill="hold"/>
                                        <p:tgtEl>
                                          <p:spTgt spid="14848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848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48484">
                                            <p:txEl>
                                              <p:pRg st="2" end="2"/>
                                            </p:txEl>
                                          </p:spTgt>
                                        </p:tgtEl>
                                        <p:attrNameLst>
                                          <p:attrName>style.visibility</p:attrName>
                                        </p:attrNameLst>
                                      </p:cBhvr>
                                      <p:to>
                                        <p:strVal val="visible"/>
                                      </p:to>
                                    </p:set>
                                    <p:anim calcmode="lin" valueType="num">
                                      <p:cBhvr additive="base">
                                        <p:cTn id="49" dur="500" fill="hold"/>
                                        <p:tgtEl>
                                          <p:spTgt spid="148484">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848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148484">
                                            <p:txEl>
                                              <p:pRg st="3" end="3"/>
                                            </p:txEl>
                                          </p:spTgt>
                                        </p:tgtEl>
                                        <p:attrNameLst>
                                          <p:attrName>style.visibility</p:attrName>
                                        </p:attrNameLst>
                                      </p:cBhvr>
                                      <p:to>
                                        <p:strVal val="visible"/>
                                      </p:to>
                                    </p:set>
                                    <p:anim calcmode="lin" valueType="num">
                                      <p:cBhvr additive="base">
                                        <p:cTn id="55" dur="500" fill="hold"/>
                                        <p:tgtEl>
                                          <p:spTgt spid="148484">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848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148484">
                                            <p:txEl>
                                              <p:pRg st="4" end="4"/>
                                            </p:txEl>
                                          </p:spTgt>
                                        </p:tgtEl>
                                        <p:attrNameLst>
                                          <p:attrName>style.visibility</p:attrName>
                                        </p:attrNameLst>
                                      </p:cBhvr>
                                      <p:to>
                                        <p:strVal val="visible"/>
                                      </p:to>
                                    </p:set>
                                    <p:anim calcmode="lin" valueType="num">
                                      <p:cBhvr additive="base">
                                        <p:cTn id="61" dur="500" fill="hold"/>
                                        <p:tgtEl>
                                          <p:spTgt spid="14848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8484">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autoUpdateAnimBg="0"/>
      <p:bldP spid="148484"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UNESCO ICTLIP Module 5 Lesson 2</a:t>
            </a:r>
          </a:p>
        </p:txBody>
      </p:sp>
      <p:sp>
        <p:nvSpPr>
          <p:cNvPr id="7" name="Slide Number Placeholder 5"/>
          <p:cNvSpPr>
            <a:spLocks noGrp="1"/>
          </p:cNvSpPr>
          <p:nvPr>
            <p:ph type="sldNum" sz="quarter" idx="12"/>
          </p:nvPr>
        </p:nvSpPr>
        <p:spPr/>
        <p:txBody>
          <a:bodyPr/>
          <a:lstStyle/>
          <a:p>
            <a:fld id="{3DB2BC72-278C-43B1-BC9C-34F7A8BC0F67}" type="slidenum">
              <a:rPr lang="en-US"/>
              <a:pPr/>
              <a:t>29</a:t>
            </a:fld>
            <a:endParaRPr lang="en-US"/>
          </a:p>
        </p:txBody>
      </p:sp>
      <p:sp>
        <p:nvSpPr>
          <p:cNvPr id="15155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5155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51556" name="Rectangle 4"/>
          <p:cNvSpPr>
            <a:spLocks noGrp="1" noChangeArrowheads="1"/>
          </p:cNvSpPr>
          <p:nvPr>
            <p:ph type="body" idx="1"/>
          </p:nvPr>
        </p:nvSpPr>
        <p:spPr>
          <a:xfrm>
            <a:off x="457200" y="1524000"/>
            <a:ext cx="8153400" cy="4800600"/>
          </a:xfrm>
          <a:noFill/>
          <a:ln/>
        </p:spPr>
        <p:txBody>
          <a:bodyPr lIns="90488" tIns="44450" rIns="90488" bIns="44450"/>
          <a:lstStyle/>
          <a:p>
            <a:pPr>
              <a:buFont typeface="Wingdings" pitchFamily="2" charset="2"/>
              <a:buNone/>
            </a:pPr>
            <a:r>
              <a:rPr lang="en-US" sz="2800">
                <a:effectLst/>
              </a:rPr>
              <a:t>Tips in finding information on the Internet</a:t>
            </a:r>
          </a:p>
          <a:p>
            <a:r>
              <a:rPr lang="en-US" sz="2800">
                <a:effectLst/>
              </a:rPr>
              <a:t>Learn the features and functions of your browser</a:t>
            </a:r>
          </a:p>
          <a:p>
            <a:r>
              <a:rPr lang="en-US" sz="2800">
                <a:effectLst/>
              </a:rPr>
              <a:t>If you know the URL go directly to it</a:t>
            </a:r>
          </a:p>
          <a:p>
            <a:r>
              <a:rPr lang="en-US" sz="2800">
                <a:effectLst/>
              </a:rPr>
              <a:t>Always check for typing errors</a:t>
            </a:r>
          </a:p>
          <a:p>
            <a:r>
              <a:rPr lang="en-US" sz="2800">
                <a:effectLst/>
              </a:rPr>
              <a:t>Define the topic in terms of concepts</a:t>
            </a:r>
          </a:p>
          <a:p>
            <a:pPr>
              <a:lnSpc>
                <a:spcPct val="80000"/>
              </a:lnSpc>
            </a:pPr>
            <a:r>
              <a:rPr lang="en-US" sz="2800">
                <a:effectLst/>
              </a:rPr>
              <a:t>Express each concept using keywords multiple keywords or phrases</a:t>
            </a:r>
          </a:p>
          <a:p>
            <a:r>
              <a:rPr lang="en-US" sz="2800">
                <a:effectLst/>
              </a:rPr>
              <a:t>Search multiple terms or exact phrase and not single words </a:t>
            </a:r>
          </a:p>
        </p:txBody>
      </p:sp>
      <p:sp>
        <p:nvSpPr>
          <p:cNvPr id="151557" name="Rectangle 5"/>
          <p:cNvSpPr>
            <a:spLocks noGrp="1" noChangeArrowheads="1"/>
          </p:cNvSpPr>
          <p:nvPr>
            <p:ph type="title"/>
          </p:nvPr>
        </p:nvSpPr>
        <p:spPr>
          <a:noFill/>
          <a:ln/>
        </p:spPr>
        <p:txBody>
          <a:bodyPr/>
          <a:lstStyle/>
          <a:p>
            <a:r>
              <a:rPr lang="en-US"/>
              <a:t>How to find information on the Internet?</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1556">
                                            <p:txEl>
                                              <p:pRg st="0" end="0"/>
                                            </p:txEl>
                                          </p:spTgt>
                                        </p:tgtEl>
                                        <p:attrNameLst>
                                          <p:attrName>style.visibility</p:attrName>
                                        </p:attrNameLst>
                                      </p:cBhvr>
                                      <p:to>
                                        <p:strVal val="visible"/>
                                      </p:to>
                                    </p:set>
                                    <p:anim calcmode="lin" valueType="num">
                                      <p:cBhvr additive="base">
                                        <p:cTn id="7" dur="500" fill="hold"/>
                                        <p:tgtEl>
                                          <p:spTgt spid="1515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155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51556">
                                            <p:txEl>
                                              <p:pRg st="1" end="1"/>
                                            </p:txEl>
                                          </p:spTgt>
                                        </p:tgtEl>
                                        <p:attrNameLst>
                                          <p:attrName>style.visibility</p:attrName>
                                        </p:attrNameLst>
                                      </p:cBhvr>
                                      <p:to>
                                        <p:strVal val="visible"/>
                                      </p:to>
                                    </p:set>
                                    <p:anim calcmode="lin" valueType="num">
                                      <p:cBhvr additive="base">
                                        <p:cTn id="13" dur="500" fill="hold"/>
                                        <p:tgtEl>
                                          <p:spTgt spid="15155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155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51556">
                                            <p:txEl>
                                              <p:pRg st="2" end="2"/>
                                            </p:txEl>
                                          </p:spTgt>
                                        </p:tgtEl>
                                        <p:attrNameLst>
                                          <p:attrName>style.visibility</p:attrName>
                                        </p:attrNameLst>
                                      </p:cBhvr>
                                      <p:to>
                                        <p:strVal val="visible"/>
                                      </p:to>
                                    </p:set>
                                    <p:anim calcmode="lin" valueType="num">
                                      <p:cBhvr additive="base">
                                        <p:cTn id="19" dur="500" fill="hold"/>
                                        <p:tgtEl>
                                          <p:spTgt spid="15155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1556">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51556">
                                            <p:txEl>
                                              <p:pRg st="3" end="3"/>
                                            </p:txEl>
                                          </p:spTgt>
                                        </p:tgtEl>
                                        <p:attrNameLst>
                                          <p:attrName>style.visibility</p:attrName>
                                        </p:attrNameLst>
                                      </p:cBhvr>
                                      <p:to>
                                        <p:strVal val="visible"/>
                                      </p:to>
                                    </p:set>
                                    <p:anim calcmode="lin" valueType="num">
                                      <p:cBhvr additive="base">
                                        <p:cTn id="25" dur="500" fill="hold"/>
                                        <p:tgtEl>
                                          <p:spTgt spid="15155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1556">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51556">
                                            <p:txEl>
                                              <p:pRg st="4" end="4"/>
                                            </p:txEl>
                                          </p:spTgt>
                                        </p:tgtEl>
                                        <p:attrNameLst>
                                          <p:attrName>style.visibility</p:attrName>
                                        </p:attrNameLst>
                                      </p:cBhvr>
                                      <p:to>
                                        <p:strVal val="visible"/>
                                      </p:to>
                                    </p:set>
                                    <p:anim calcmode="lin" valueType="num">
                                      <p:cBhvr additive="base">
                                        <p:cTn id="31" dur="500" fill="hold"/>
                                        <p:tgtEl>
                                          <p:spTgt spid="15155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1556">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51556">
                                            <p:txEl>
                                              <p:pRg st="5" end="5"/>
                                            </p:txEl>
                                          </p:spTgt>
                                        </p:tgtEl>
                                        <p:attrNameLst>
                                          <p:attrName>style.visibility</p:attrName>
                                        </p:attrNameLst>
                                      </p:cBhvr>
                                      <p:to>
                                        <p:strVal val="visible"/>
                                      </p:to>
                                    </p:set>
                                    <p:anim calcmode="lin" valueType="num">
                                      <p:cBhvr additive="base">
                                        <p:cTn id="37" dur="500" fill="hold"/>
                                        <p:tgtEl>
                                          <p:spTgt spid="15155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1556">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51556">
                                            <p:txEl>
                                              <p:pRg st="6" end="6"/>
                                            </p:txEl>
                                          </p:spTgt>
                                        </p:tgtEl>
                                        <p:attrNameLst>
                                          <p:attrName>style.visibility</p:attrName>
                                        </p:attrNameLst>
                                      </p:cBhvr>
                                      <p:to>
                                        <p:strVal val="visible"/>
                                      </p:to>
                                    </p:set>
                                    <p:anim calcmode="lin" valueType="num">
                                      <p:cBhvr additive="base">
                                        <p:cTn id="43" dur="500" fill="hold"/>
                                        <p:tgtEl>
                                          <p:spTgt spid="15155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1556">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641538CC-06F4-44F0-8B64-40EA946B98A7}" type="slidenum">
              <a:rPr lang="en-US"/>
              <a:pPr/>
              <a:t>3</a:t>
            </a:fld>
            <a:endParaRPr lang="en-US"/>
          </a:p>
        </p:txBody>
      </p:sp>
      <p:sp>
        <p:nvSpPr>
          <p:cNvPr id="106498" name="Rectangle 2"/>
          <p:cNvSpPr>
            <a:spLocks noGrp="1" noChangeArrowheads="1"/>
          </p:cNvSpPr>
          <p:nvPr>
            <p:ph type="title"/>
          </p:nvPr>
        </p:nvSpPr>
        <p:spPr/>
        <p:txBody>
          <a:bodyPr/>
          <a:lstStyle/>
          <a:p>
            <a:r>
              <a:rPr lang="en-US"/>
              <a:t>Scope</a:t>
            </a:r>
          </a:p>
        </p:txBody>
      </p:sp>
      <p:sp>
        <p:nvSpPr>
          <p:cNvPr id="106499" name="Rectangle 3"/>
          <p:cNvSpPr>
            <a:spLocks noGrp="1" noChangeArrowheads="1"/>
          </p:cNvSpPr>
          <p:nvPr>
            <p:ph type="body" idx="1"/>
          </p:nvPr>
        </p:nvSpPr>
        <p:spPr>
          <a:xfrm>
            <a:off x="381000" y="1524000"/>
            <a:ext cx="8382000" cy="4800600"/>
          </a:xfrm>
        </p:spPr>
        <p:txBody>
          <a:bodyPr/>
          <a:lstStyle/>
          <a:p>
            <a:r>
              <a:rPr lang="en-US"/>
              <a:t>What are the ways to find information on the Internet?</a:t>
            </a:r>
          </a:p>
          <a:p>
            <a:r>
              <a:rPr lang="en-US"/>
              <a:t>What are the Internet search tools and services?</a:t>
            </a:r>
          </a:p>
          <a:p>
            <a:r>
              <a:rPr lang="en-US"/>
              <a:t>How to use the Internet tools and services?</a:t>
            </a:r>
          </a:p>
          <a:p>
            <a:r>
              <a:rPr lang="en-US"/>
              <a:t>How to find information on the Internet?</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6499">
                                            <p:txEl>
                                              <p:pRg st="3" end="3"/>
                                            </p:txEl>
                                          </p:spTgt>
                                        </p:tgtEl>
                                        <p:attrNameLst>
                                          <p:attrName>style.visibility</p:attrName>
                                        </p:attrNameLst>
                                      </p:cBhvr>
                                      <p:to>
                                        <p:strVal val="visible"/>
                                      </p:to>
                                    </p:set>
                                    <p:anim calcmode="lin" valueType="num">
                                      <p:cBhvr additive="base">
                                        <p:cTn id="25" dur="500" fill="hold"/>
                                        <p:tgtEl>
                                          <p:spTgt spid="1064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64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UNESCO ICTLIP Module 5 Lesson 2</a:t>
            </a:r>
          </a:p>
        </p:txBody>
      </p:sp>
      <p:sp>
        <p:nvSpPr>
          <p:cNvPr id="7" name="Slide Number Placeholder 5"/>
          <p:cNvSpPr>
            <a:spLocks noGrp="1"/>
          </p:cNvSpPr>
          <p:nvPr>
            <p:ph type="sldNum" sz="quarter" idx="12"/>
          </p:nvPr>
        </p:nvSpPr>
        <p:spPr/>
        <p:txBody>
          <a:bodyPr/>
          <a:lstStyle/>
          <a:p>
            <a:fld id="{27ACF458-7956-478C-BBD4-AB7B99DA81C0}" type="slidenum">
              <a:rPr lang="en-US"/>
              <a:pPr/>
              <a:t>30</a:t>
            </a:fld>
            <a:endParaRPr lang="en-US"/>
          </a:p>
        </p:txBody>
      </p:sp>
      <p:sp>
        <p:nvSpPr>
          <p:cNvPr id="14336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4336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43365" name="Rectangle 5"/>
          <p:cNvSpPr>
            <a:spLocks noGrp="1" noChangeArrowheads="1"/>
          </p:cNvSpPr>
          <p:nvPr>
            <p:ph type="body" idx="1"/>
          </p:nvPr>
        </p:nvSpPr>
        <p:spPr>
          <a:xfrm>
            <a:off x="457200" y="1524000"/>
            <a:ext cx="8153400" cy="4800600"/>
          </a:xfrm>
          <a:noFill/>
          <a:ln/>
        </p:spPr>
        <p:txBody>
          <a:bodyPr lIns="90488" tIns="44450" rIns="90488" bIns="44450"/>
          <a:lstStyle/>
          <a:p>
            <a:pPr>
              <a:buFont typeface="Wingdings" pitchFamily="2" charset="2"/>
              <a:buNone/>
            </a:pPr>
            <a:r>
              <a:rPr lang="en-US" sz="2800">
                <a:effectLst/>
              </a:rPr>
              <a:t>Tips in finding information on the Internet</a:t>
            </a:r>
          </a:p>
          <a:p>
            <a:r>
              <a:rPr lang="en-US" sz="2800">
                <a:effectLst/>
              </a:rPr>
              <a:t>Read the help screens and search tips </a:t>
            </a:r>
          </a:p>
          <a:p>
            <a:r>
              <a:rPr lang="en-US" sz="2800">
                <a:effectLst/>
              </a:rPr>
              <a:t>Utilize two or more search tools </a:t>
            </a:r>
          </a:p>
          <a:p>
            <a:r>
              <a:rPr lang="en-US" sz="2800">
                <a:effectLst/>
              </a:rPr>
              <a:t>Use any advanced features of the search engine</a:t>
            </a:r>
          </a:p>
          <a:p>
            <a:r>
              <a:rPr lang="en-US" sz="2800">
                <a:effectLst/>
              </a:rPr>
              <a:t>Use services which index quality sites</a:t>
            </a:r>
          </a:p>
          <a:p>
            <a:r>
              <a:rPr lang="en-US" sz="2800">
                <a:effectLst/>
              </a:rPr>
              <a:t>Evaluate the results</a:t>
            </a:r>
          </a:p>
          <a:p>
            <a:r>
              <a:rPr lang="en-US" sz="2800">
                <a:effectLst/>
              </a:rPr>
              <a:t>Download the information </a:t>
            </a:r>
          </a:p>
          <a:p>
            <a:r>
              <a:rPr lang="en-US" sz="2800">
                <a:effectLst/>
              </a:rPr>
              <a:t>Cite your source properly</a:t>
            </a:r>
          </a:p>
        </p:txBody>
      </p:sp>
      <p:sp>
        <p:nvSpPr>
          <p:cNvPr id="143367" name="Rectangle 7"/>
          <p:cNvSpPr>
            <a:spLocks noGrp="1" noChangeArrowheads="1"/>
          </p:cNvSpPr>
          <p:nvPr>
            <p:ph type="title"/>
          </p:nvPr>
        </p:nvSpPr>
        <p:spPr>
          <a:noFill/>
          <a:ln/>
        </p:spPr>
        <p:txBody>
          <a:bodyPr/>
          <a:lstStyle/>
          <a:p>
            <a:r>
              <a:rPr lang="en-US"/>
              <a:t>How to find information on the Internet?</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3365">
                                            <p:txEl>
                                              <p:pRg st="0" end="0"/>
                                            </p:txEl>
                                          </p:spTgt>
                                        </p:tgtEl>
                                        <p:attrNameLst>
                                          <p:attrName>style.visibility</p:attrName>
                                        </p:attrNameLst>
                                      </p:cBhvr>
                                      <p:to>
                                        <p:strVal val="visible"/>
                                      </p:to>
                                    </p:set>
                                    <p:anim calcmode="lin" valueType="num">
                                      <p:cBhvr additive="base">
                                        <p:cTn id="7" dur="500" fill="hold"/>
                                        <p:tgtEl>
                                          <p:spTgt spid="1433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6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43365">
                                            <p:txEl>
                                              <p:pRg st="1" end="1"/>
                                            </p:txEl>
                                          </p:spTgt>
                                        </p:tgtEl>
                                        <p:attrNameLst>
                                          <p:attrName>style.visibility</p:attrName>
                                        </p:attrNameLst>
                                      </p:cBhvr>
                                      <p:to>
                                        <p:strVal val="visible"/>
                                      </p:to>
                                    </p:set>
                                    <p:anim calcmode="lin" valueType="num">
                                      <p:cBhvr additive="base">
                                        <p:cTn id="13" dur="500" fill="hold"/>
                                        <p:tgtEl>
                                          <p:spTgt spid="1433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6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43365">
                                            <p:txEl>
                                              <p:pRg st="2" end="2"/>
                                            </p:txEl>
                                          </p:spTgt>
                                        </p:tgtEl>
                                        <p:attrNameLst>
                                          <p:attrName>style.visibility</p:attrName>
                                        </p:attrNameLst>
                                      </p:cBhvr>
                                      <p:to>
                                        <p:strVal val="visible"/>
                                      </p:to>
                                    </p:set>
                                    <p:anim calcmode="lin" valueType="num">
                                      <p:cBhvr additive="base">
                                        <p:cTn id="19" dur="500" fill="hold"/>
                                        <p:tgtEl>
                                          <p:spTgt spid="14336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6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43365">
                                            <p:txEl>
                                              <p:pRg st="3" end="3"/>
                                            </p:txEl>
                                          </p:spTgt>
                                        </p:tgtEl>
                                        <p:attrNameLst>
                                          <p:attrName>style.visibility</p:attrName>
                                        </p:attrNameLst>
                                      </p:cBhvr>
                                      <p:to>
                                        <p:strVal val="visible"/>
                                      </p:to>
                                    </p:set>
                                    <p:anim calcmode="lin" valueType="num">
                                      <p:cBhvr additive="base">
                                        <p:cTn id="25" dur="500" fill="hold"/>
                                        <p:tgtEl>
                                          <p:spTgt spid="14336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6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43365">
                                            <p:txEl>
                                              <p:pRg st="4" end="4"/>
                                            </p:txEl>
                                          </p:spTgt>
                                        </p:tgtEl>
                                        <p:attrNameLst>
                                          <p:attrName>style.visibility</p:attrName>
                                        </p:attrNameLst>
                                      </p:cBhvr>
                                      <p:to>
                                        <p:strVal val="visible"/>
                                      </p:to>
                                    </p:set>
                                    <p:anim calcmode="lin" valueType="num">
                                      <p:cBhvr additive="base">
                                        <p:cTn id="31" dur="500" fill="hold"/>
                                        <p:tgtEl>
                                          <p:spTgt spid="14336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6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43365">
                                            <p:txEl>
                                              <p:pRg st="5" end="5"/>
                                            </p:txEl>
                                          </p:spTgt>
                                        </p:tgtEl>
                                        <p:attrNameLst>
                                          <p:attrName>style.visibility</p:attrName>
                                        </p:attrNameLst>
                                      </p:cBhvr>
                                      <p:to>
                                        <p:strVal val="visible"/>
                                      </p:to>
                                    </p:set>
                                    <p:anim calcmode="lin" valueType="num">
                                      <p:cBhvr additive="base">
                                        <p:cTn id="37" dur="500" fill="hold"/>
                                        <p:tgtEl>
                                          <p:spTgt spid="14336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6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43365">
                                            <p:txEl>
                                              <p:pRg st="6" end="6"/>
                                            </p:txEl>
                                          </p:spTgt>
                                        </p:tgtEl>
                                        <p:attrNameLst>
                                          <p:attrName>style.visibility</p:attrName>
                                        </p:attrNameLst>
                                      </p:cBhvr>
                                      <p:to>
                                        <p:strVal val="visible"/>
                                      </p:to>
                                    </p:set>
                                    <p:anim calcmode="lin" valueType="num">
                                      <p:cBhvr additive="base">
                                        <p:cTn id="43" dur="500" fill="hold"/>
                                        <p:tgtEl>
                                          <p:spTgt spid="14336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36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43365">
                                            <p:txEl>
                                              <p:pRg st="7" end="7"/>
                                            </p:txEl>
                                          </p:spTgt>
                                        </p:tgtEl>
                                        <p:attrNameLst>
                                          <p:attrName>style.visibility</p:attrName>
                                        </p:attrNameLst>
                                      </p:cBhvr>
                                      <p:to>
                                        <p:strVal val="visible"/>
                                      </p:to>
                                    </p:set>
                                    <p:anim calcmode="lin" valueType="num">
                                      <p:cBhvr additive="base">
                                        <p:cTn id="49" dur="500" fill="hold"/>
                                        <p:tgtEl>
                                          <p:spTgt spid="14336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365">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UNESCO ICTLIP Module 5 Lesson 2</a:t>
            </a:r>
          </a:p>
        </p:txBody>
      </p:sp>
      <p:sp>
        <p:nvSpPr>
          <p:cNvPr id="6" name="Slide Number Placeholder 6"/>
          <p:cNvSpPr>
            <a:spLocks noGrp="1"/>
          </p:cNvSpPr>
          <p:nvPr>
            <p:ph type="sldNum" sz="quarter" idx="12"/>
          </p:nvPr>
        </p:nvSpPr>
        <p:spPr/>
        <p:txBody>
          <a:bodyPr/>
          <a:lstStyle/>
          <a:p>
            <a:fld id="{199C5B1A-8D2C-4CA6-81CA-3164EFBB3415}" type="slidenum">
              <a:rPr lang="en-US"/>
              <a:pPr/>
              <a:t>31</a:t>
            </a:fld>
            <a:endParaRPr lang="en-US"/>
          </a:p>
        </p:txBody>
      </p:sp>
      <p:sp>
        <p:nvSpPr>
          <p:cNvPr id="147459" name="Rectangle 3"/>
          <p:cNvSpPr>
            <a:spLocks noGrp="1" noChangeArrowheads="1"/>
          </p:cNvSpPr>
          <p:nvPr>
            <p:ph type="body" sz="half" idx="1"/>
          </p:nvPr>
        </p:nvSpPr>
        <p:spPr>
          <a:xfrm>
            <a:off x="152400" y="1600200"/>
            <a:ext cx="4419600" cy="4572000"/>
          </a:xfrm>
        </p:spPr>
        <p:txBody>
          <a:bodyPr/>
          <a:lstStyle/>
          <a:p>
            <a:pPr>
              <a:buFont typeface="Wingdings" pitchFamily="2" charset="2"/>
              <a:buNone/>
            </a:pPr>
            <a:r>
              <a:rPr lang="en-US">
                <a:effectLst/>
              </a:rPr>
              <a:t>Pitfalls</a:t>
            </a:r>
          </a:p>
          <a:p>
            <a:r>
              <a:rPr lang="en-US">
                <a:effectLst/>
              </a:rPr>
              <a:t>endless links that leads to getting lost</a:t>
            </a:r>
          </a:p>
          <a:p>
            <a:r>
              <a:rPr lang="en-US">
                <a:effectLst/>
              </a:rPr>
              <a:t>data traffic takes eternity to download</a:t>
            </a:r>
          </a:p>
          <a:p>
            <a:r>
              <a:rPr lang="en-US">
                <a:effectLst/>
              </a:rPr>
              <a:t>too many; too few; many irrelevant sites</a:t>
            </a:r>
          </a:p>
          <a:p>
            <a:r>
              <a:rPr lang="en-US">
                <a:effectLst/>
              </a:rPr>
              <a:t>information overload</a:t>
            </a:r>
            <a:endParaRPr lang="en-US"/>
          </a:p>
        </p:txBody>
      </p:sp>
      <p:sp>
        <p:nvSpPr>
          <p:cNvPr id="147460" name="Rectangle 4"/>
          <p:cNvSpPr>
            <a:spLocks noGrp="1" noChangeArrowheads="1"/>
          </p:cNvSpPr>
          <p:nvPr>
            <p:ph type="body" sz="half" idx="2"/>
          </p:nvPr>
        </p:nvSpPr>
        <p:spPr>
          <a:xfrm>
            <a:off x="4652963" y="1600200"/>
            <a:ext cx="4033837" cy="4530725"/>
          </a:xfrm>
        </p:spPr>
        <p:txBody>
          <a:bodyPr/>
          <a:lstStyle/>
          <a:p>
            <a:pPr>
              <a:lnSpc>
                <a:spcPct val="90000"/>
              </a:lnSpc>
              <a:buFont typeface="Wingdings" pitchFamily="2" charset="2"/>
              <a:buNone/>
            </a:pPr>
            <a:r>
              <a:rPr lang="en-US">
                <a:effectLst/>
              </a:rPr>
              <a:t>Solutions</a:t>
            </a:r>
          </a:p>
          <a:p>
            <a:pPr>
              <a:lnSpc>
                <a:spcPct val="90000"/>
              </a:lnSpc>
            </a:pPr>
            <a:r>
              <a:rPr lang="en-US">
                <a:effectLst/>
              </a:rPr>
              <a:t>stop / try another search</a:t>
            </a:r>
          </a:p>
          <a:p>
            <a:pPr>
              <a:lnSpc>
                <a:spcPct val="90000"/>
              </a:lnSpc>
            </a:pPr>
            <a:r>
              <a:rPr lang="en-US">
                <a:effectLst/>
              </a:rPr>
              <a:t>try it another time /site; change ISP</a:t>
            </a:r>
          </a:p>
          <a:p>
            <a:pPr>
              <a:lnSpc>
                <a:spcPct val="90000"/>
              </a:lnSpc>
            </a:pPr>
            <a:r>
              <a:rPr lang="en-US">
                <a:effectLst/>
              </a:rPr>
              <a:t>refine or vary your search</a:t>
            </a:r>
          </a:p>
          <a:p>
            <a:pPr>
              <a:lnSpc>
                <a:spcPct val="90000"/>
              </a:lnSpc>
            </a:pPr>
            <a:r>
              <a:rPr lang="en-US">
                <a:effectLst/>
              </a:rPr>
              <a:t>search with a more specific question in mind</a:t>
            </a:r>
            <a:endParaRPr lang="en-US"/>
          </a:p>
        </p:txBody>
      </p:sp>
      <p:sp>
        <p:nvSpPr>
          <p:cNvPr id="147462" name="Rectangle 6"/>
          <p:cNvSpPr>
            <a:spLocks noChangeArrowheads="1"/>
          </p:cNvSpPr>
          <p:nvPr/>
        </p:nvSpPr>
        <p:spPr bwMode="auto">
          <a:xfrm>
            <a:off x="457200" y="277813"/>
            <a:ext cx="8229600" cy="1139825"/>
          </a:xfrm>
          <a:prstGeom prst="rect">
            <a:avLst/>
          </a:prstGeom>
          <a:noFill/>
          <a:ln w="9525">
            <a:noFill/>
            <a:miter lim="800000"/>
            <a:headEnd/>
            <a:tailEnd/>
          </a:ln>
          <a:effectLst/>
        </p:spPr>
        <p:txBody>
          <a:bodyPr anchor="ctr" anchorCtr="1"/>
          <a:lstStyle/>
          <a:p>
            <a:pPr algn="ctr" eaLnBrk="1" hangingPunct="1"/>
            <a:r>
              <a:rPr lang="en-US" sz="4400" b="1">
                <a:solidFill>
                  <a:schemeClr val="tx2"/>
                </a:solidFill>
                <a:effectLst>
                  <a:outerShdw blurRad="38100" dist="38100" dir="2700000" algn="tl">
                    <a:srgbClr val="000000"/>
                  </a:outerShdw>
                </a:effectLst>
                <a:latin typeface="Arial" charset="0"/>
              </a:rPr>
              <a:t>How to find information on the Internet?</a:t>
            </a:r>
          </a:p>
        </p:txBody>
      </p:sp>
    </p:spTree>
  </p:cSld>
  <p:clrMapOvr>
    <a:masterClrMapping/>
  </p:clrMapOvr>
  <p:transition>
    <p:pull dir="d"/>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CCCBB0A6-4F8A-4C29-9055-36D19B9390B7}" type="slidenum">
              <a:rPr lang="en-US"/>
              <a:pPr/>
              <a:t>32</a:t>
            </a:fld>
            <a:endParaRPr lang="en-US"/>
          </a:p>
        </p:txBody>
      </p:sp>
      <p:sp>
        <p:nvSpPr>
          <p:cNvPr id="149508" name="Rectangle 4"/>
          <p:cNvSpPr>
            <a:spLocks noGrp="1" noChangeArrowheads="1"/>
          </p:cNvSpPr>
          <p:nvPr>
            <p:ph type="body" idx="1"/>
          </p:nvPr>
        </p:nvSpPr>
        <p:spPr>
          <a:xfrm>
            <a:off x="457200" y="1828800"/>
            <a:ext cx="8153400" cy="4343400"/>
          </a:xfrm>
          <a:noFill/>
          <a:ln/>
        </p:spPr>
        <p:txBody>
          <a:bodyPr lIns="90488" tIns="44450" rIns="90488" bIns="44450"/>
          <a:lstStyle/>
          <a:p>
            <a:pPr>
              <a:lnSpc>
                <a:spcPct val="90000"/>
              </a:lnSpc>
              <a:buFont typeface="Wingdings" pitchFamily="2" charset="2"/>
              <a:buNone/>
            </a:pPr>
            <a:r>
              <a:rPr lang="en-US" sz="2800">
                <a:effectLst/>
              </a:rPr>
              <a:t>To effectively find information we must:</a:t>
            </a:r>
          </a:p>
          <a:p>
            <a:pPr>
              <a:lnSpc>
                <a:spcPct val="90000"/>
              </a:lnSpc>
            </a:pPr>
            <a:r>
              <a:rPr lang="en-US" sz="2800">
                <a:effectLst/>
              </a:rPr>
              <a:t>Clearly define what we are looking for</a:t>
            </a:r>
          </a:p>
          <a:p>
            <a:pPr>
              <a:lnSpc>
                <a:spcPct val="90000"/>
              </a:lnSpc>
            </a:pPr>
            <a:r>
              <a:rPr lang="en-US" sz="2800">
                <a:effectLst/>
              </a:rPr>
              <a:t>Become familiar with the information resources and different search tools available via the Internet</a:t>
            </a:r>
          </a:p>
          <a:p>
            <a:pPr>
              <a:lnSpc>
                <a:spcPct val="90000"/>
              </a:lnSpc>
            </a:pPr>
            <a:r>
              <a:rPr lang="en-US" sz="2800">
                <a:effectLst/>
              </a:rPr>
              <a:t>Learn how to use at least one or two of the search tools effectively</a:t>
            </a:r>
          </a:p>
          <a:p>
            <a:pPr>
              <a:lnSpc>
                <a:spcPct val="90000"/>
              </a:lnSpc>
            </a:pPr>
            <a:r>
              <a:rPr lang="en-US" sz="2800">
                <a:effectLst/>
              </a:rPr>
              <a:t>Create and try our own search strategy</a:t>
            </a:r>
          </a:p>
          <a:p>
            <a:pPr>
              <a:lnSpc>
                <a:spcPct val="90000"/>
              </a:lnSpc>
            </a:pPr>
            <a:r>
              <a:rPr lang="en-US" sz="2800">
                <a:effectLst/>
              </a:rPr>
              <a:t>Evaluate retrieved information and cite the source properly</a:t>
            </a:r>
          </a:p>
        </p:txBody>
      </p:sp>
      <p:sp>
        <p:nvSpPr>
          <p:cNvPr id="149510" name="Rectangle 6"/>
          <p:cNvSpPr>
            <a:spLocks noChangeArrowheads="1"/>
          </p:cNvSpPr>
          <p:nvPr/>
        </p:nvSpPr>
        <p:spPr bwMode="auto">
          <a:xfrm>
            <a:off x="457200" y="277813"/>
            <a:ext cx="8229600" cy="1139825"/>
          </a:xfrm>
          <a:prstGeom prst="rect">
            <a:avLst/>
          </a:prstGeom>
          <a:noFill/>
          <a:ln w="9525">
            <a:noFill/>
            <a:miter lim="800000"/>
            <a:headEnd/>
            <a:tailEnd/>
          </a:ln>
          <a:effectLst/>
        </p:spPr>
        <p:txBody>
          <a:bodyPr anchor="ctr" anchorCtr="1"/>
          <a:lstStyle/>
          <a:p>
            <a:pPr algn="ctr" eaLnBrk="1" hangingPunct="1"/>
            <a:r>
              <a:rPr lang="en-US" sz="4400" b="1">
                <a:solidFill>
                  <a:schemeClr val="tx2"/>
                </a:solidFill>
                <a:effectLst>
                  <a:outerShdw blurRad="38100" dist="38100" dir="2700000" algn="tl">
                    <a:srgbClr val="000000"/>
                  </a:outerShdw>
                </a:effectLst>
                <a:latin typeface="Arial" charset="0"/>
              </a:rPr>
              <a:t>How to find information on the Internet?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9508">
                                            <p:txEl>
                                              <p:pRg st="0" end="0"/>
                                            </p:txEl>
                                          </p:spTgt>
                                        </p:tgtEl>
                                        <p:attrNameLst>
                                          <p:attrName>style.visibility</p:attrName>
                                        </p:attrNameLst>
                                      </p:cBhvr>
                                      <p:to>
                                        <p:strVal val="visible"/>
                                      </p:to>
                                    </p:set>
                                    <p:animEffect transition="in" filter="wipe(left)">
                                      <p:cBhvr>
                                        <p:cTn id="7" dur="500"/>
                                        <p:tgtEl>
                                          <p:spTgt spid="1495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9508">
                                            <p:txEl>
                                              <p:pRg st="1" end="1"/>
                                            </p:txEl>
                                          </p:spTgt>
                                        </p:tgtEl>
                                        <p:attrNameLst>
                                          <p:attrName>style.visibility</p:attrName>
                                        </p:attrNameLst>
                                      </p:cBhvr>
                                      <p:to>
                                        <p:strVal val="visible"/>
                                      </p:to>
                                    </p:set>
                                    <p:animEffect transition="in" filter="wipe(left)">
                                      <p:cBhvr>
                                        <p:cTn id="12" dur="500"/>
                                        <p:tgtEl>
                                          <p:spTgt spid="1495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9508">
                                            <p:txEl>
                                              <p:pRg st="2" end="2"/>
                                            </p:txEl>
                                          </p:spTgt>
                                        </p:tgtEl>
                                        <p:attrNameLst>
                                          <p:attrName>style.visibility</p:attrName>
                                        </p:attrNameLst>
                                      </p:cBhvr>
                                      <p:to>
                                        <p:strVal val="visible"/>
                                      </p:to>
                                    </p:set>
                                    <p:animEffect transition="in" filter="wipe(left)">
                                      <p:cBhvr>
                                        <p:cTn id="17" dur="500"/>
                                        <p:tgtEl>
                                          <p:spTgt spid="14950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9508">
                                            <p:txEl>
                                              <p:pRg st="3" end="3"/>
                                            </p:txEl>
                                          </p:spTgt>
                                        </p:tgtEl>
                                        <p:attrNameLst>
                                          <p:attrName>style.visibility</p:attrName>
                                        </p:attrNameLst>
                                      </p:cBhvr>
                                      <p:to>
                                        <p:strVal val="visible"/>
                                      </p:to>
                                    </p:set>
                                    <p:animEffect transition="in" filter="wipe(left)">
                                      <p:cBhvr>
                                        <p:cTn id="22" dur="500"/>
                                        <p:tgtEl>
                                          <p:spTgt spid="14950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9508">
                                            <p:txEl>
                                              <p:pRg st="4" end="4"/>
                                            </p:txEl>
                                          </p:spTgt>
                                        </p:tgtEl>
                                        <p:attrNameLst>
                                          <p:attrName>style.visibility</p:attrName>
                                        </p:attrNameLst>
                                      </p:cBhvr>
                                      <p:to>
                                        <p:strVal val="visible"/>
                                      </p:to>
                                    </p:set>
                                    <p:animEffect transition="in" filter="wipe(left)">
                                      <p:cBhvr>
                                        <p:cTn id="27" dur="500"/>
                                        <p:tgtEl>
                                          <p:spTgt spid="14950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9508">
                                            <p:txEl>
                                              <p:pRg st="5" end="5"/>
                                            </p:txEl>
                                          </p:spTgt>
                                        </p:tgtEl>
                                        <p:attrNameLst>
                                          <p:attrName>style.visibility</p:attrName>
                                        </p:attrNameLst>
                                      </p:cBhvr>
                                      <p:to>
                                        <p:strVal val="visible"/>
                                      </p:to>
                                    </p:set>
                                    <p:animEffect transition="in" filter="wipe(left)">
                                      <p:cBhvr>
                                        <p:cTn id="32" dur="500"/>
                                        <p:tgtEl>
                                          <p:spTgt spid="14950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5590FEA3-6FEF-4324-B04E-540C26BF8861}" type="slidenum">
              <a:rPr lang="en-US"/>
              <a:pPr/>
              <a:t>4</a:t>
            </a:fld>
            <a:endParaRPr lang="en-US"/>
          </a:p>
        </p:txBody>
      </p:sp>
      <p:sp>
        <p:nvSpPr>
          <p:cNvPr id="110594" name="Rectangle 2"/>
          <p:cNvSpPr>
            <a:spLocks noGrp="1" noChangeArrowheads="1"/>
          </p:cNvSpPr>
          <p:nvPr>
            <p:ph type="title"/>
          </p:nvPr>
        </p:nvSpPr>
        <p:spPr/>
        <p:txBody>
          <a:bodyPr/>
          <a:lstStyle/>
          <a:p>
            <a:r>
              <a:rPr lang="en-US"/>
              <a:t>What are the ways to find information on the Internet? </a:t>
            </a:r>
          </a:p>
        </p:txBody>
      </p:sp>
      <p:sp>
        <p:nvSpPr>
          <p:cNvPr id="110595" name="Rectangle 3"/>
          <p:cNvSpPr>
            <a:spLocks noGrp="1" noChangeArrowheads="1"/>
          </p:cNvSpPr>
          <p:nvPr>
            <p:ph type="body" idx="1"/>
          </p:nvPr>
        </p:nvSpPr>
        <p:spPr/>
        <p:txBody>
          <a:bodyPr/>
          <a:lstStyle/>
          <a:p>
            <a:pPr>
              <a:lnSpc>
                <a:spcPct val="90000"/>
              </a:lnSpc>
            </a:pPr>
            <a:r>
              <a:rPr lang="en-US"/>
              <a:t>Net surfing –involves scanning pages and clicking on links randomly</a:t>
            </a:r>
          </a:p>
          <a:p>
            <a:pPr>
              <a:lnSpc>
                <a:spcPct val="90000"/>
              </a:lnSpc>
            </a:pPr>
            <a:r>
              <a:rPr lang="en-US"/>
              <a:t>Using an URL – quickest way to find information on the Internet but you must know where it is located</a:t>
            </a:r>
          </a:p>
          <a:p>
            <a:pPr>
              <a:lnSpc>
                <a:spcPct val="90000"/>
              </a:lnSpc>
            </a:pPr>
            <a:r>
              <a:rPr lang="en-US"/>
              <a:t>Use search tools and services – can assist you in locating the information you need among the vast amount of information available on the Net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box(out)">
                                      <p:cBhvr>
                                        <p:cTn id="7" dur="500"/>
                                        <p:tgtEl>
                                          <p:spTgt spid="1105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0595">
                                            <p:txEl>
                                              <p:pRg st="1" end="1"/>
                                            </p:txEl>
                                          </p:spTgt>
                                        </p:tgtEl>
                                        <p:attrNameLst>
                                          <p:attrName>style.visibility</p:attrName>
                                        </p:attrNameLst>
                                      </p:cBhvr>
                                      <p:to>
                                        <p:strVal val="visible"/>
                                      </p:to>
                                    </p:set>
                                    <p:animEffect transition="in" filter="box(out)">
                                      <p:cBhvr>
                                        <p:cTn id="12" dur="500"/>
                                        <p:tgtEl>
                                          <p:spTgt spid="1105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10595">
                                            <p:txEl>
                                              <p:pRg st="2" end="2"/>
                                            </p:txEl>
                                          </p:spTgt>
                                        </p:tgtEl>
                                        <p:attrNameLst>
                                          <p:attrName>style.visibility</p:attrName>
                                        </p:attrNameLst>
                                      </p:cBhvr>
                                      <p:to>
                                        <p:strVal val="visible"/>
                                      </p:to>
                                    </p:set>
                                    <p:animEffect transition="in" filter="box(out)">
                                      <p:cBhvr>
                                        <p:cTn id="17" dur="500"/>
                                        <p:tgtEl>
                                          <p:spTgt spid="1105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57FBCB02-BED4-4BA1-BBC5-AFF8B02B335B}" type="slidenum">
              <a:rPr lang="en-US"/>
              <a:pPr/>
              <a:t>5</a:t>
            </a:fld>
            <a:endParaRPr lang="en-US"/>
          </a:p>
        </p:txBody>
      </p:sp>
      <p:sp>
        <p:nvSpPr>
          <p:cNvPr id="108546" name="Rectangle 2"/>
          <p:cNvSpPr>
            <a:spLocks noGrp="1" noChangeArrowheads="1"/>
          </p:cNvSpPr>
          <p:nvPr>
            <p:ph type="title"/>
          </p:nvPr>
        </p:nvSpPr>
        <p:spPr/>
        <p:txBody>
          <a:bodyPr/>
          <a:lstStyle/>
          <a:p>
            <a:r>
              <a:rPr lang="en-US"/>
              <a:t>What are the Internet search tools and services?</a:t>
            </a:r>
          </a:p>
        </p:txBody>
      </p:sp>
      <p:sp>
        <p:nvSpPr>
          <p:cNvPr id="108547" name="Rectangle 3"/>
          <p:cNvSpPr>
            <a:spLocks noGrp="1" noChangeArrowheads="1"/>
          </p:cNvSpPr>
          <p:nvPr>
            <p:ph type="body" idx="1"/>
          </p:nvPr>
        </p:nvSpPr>
        <p:spPr/>
        <p:txBody>
          <a:bodyPr/>
          <a:lstStyle/>
          <a:p>
            <a:r>
              <a:rPr lang="en-US"/>
              <a:t>Search engines</a:t>
            </a:r>
          </a:p>
          <a:p>
            <a:r>
              <a:rPr lang="en-US"/>
              <a:t>Subject directories</a:t>
            </a:r>
          </a:p>
          <a:p>
            <a:r>
              <a:rPr lang="en-US"/>
              <a:t>Invisible Web</a:t>
            </a:r>
          </a:p>
          <a:p>
            <a:r>
              <a:rPr lang="en-US"/>
              <a:t>Meta-search engines</a:t>
            </a:r>
          </a:p>
          <a:p>
            <a:r>
              <a:rPr lang="en-US"/>
              <a:t>Specialized search engines</a:t>
            </a:r>
          </a:p>
          <a:p>
            <a:r>
              <a:rPr lang="en-US"/>
              <a:t>Other search tools</a:t>
            </a:r>
          </a:p>
          <a:p>
            <a:endParaRPr lang="en-US"/>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08547">
                                            <p:txEl>
                                              <p:pRg st="3" end="3"/>
                                            </p:txEl>
                                          </p:spTgt>
                                        </p:tgtEl>
                                        <p:attrNameLst>
                                          <p:attrName>style.visibility</p:attrName>
                                        </p:attrNameLst>
                                      </p:cBhvr>
                                      <p:to>
                                        <p:strVal val="visible"/>
                                      </p:to>
                                    </p:set>
                                    <p:anim calcmode="lin" valueType="num">
                                      <p:cBhvr additive="base">
                                        <p:cTn id="25" dur="500" fill="hold"/>
                                        <p:tgtEl>
                                          <p:spTgt spid="1085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854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08547">
                                            <p:txEl>
                                              <p:pRg st="4" end="4"/>
                                            </p:txEl>
                                          </p:spTgt>
                                        </p:tgtEl>
                                        <p:attrNameLst>
                                          <p:attrName>style.visibility</p:attrName>
                                        </p:attrNameLst>
                                      </p:cBhvr>
                                      <p:to>
                                        <p:strVal val="visible"/>
                                      </p:to>
                                    </p:set>
                                    <p:anim calcmode="lin" valueType="num">
                                      <p:cBhvr additive="base">
                                        <p:cTn id="31" dur="500" fill="hold"/>
                                        <p:tgtEl>
                                          <p:spTgt spid="1085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854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08547">
                                            <p:txEl>
                                              <p:pRg st="5" end="5"/>
                                            </p:txEl>
                                          </p:spTgt>
                                        </p:tgtEl>
                                        <p:attrNameLst>
                                          <p:attrName>style.visibility</p:attrName>
                                        </p:attrNameLst>
                                      </p:cBhvr>
                                      <p:to>
                                        <p:strVal val="visible"/>
                                      </p:to>
                                    </p:set>
                                    <p:anim calcmode="lin" valueType="num">
                                      <p:cBhvr additive="base">
                                        <p:cTn id="37" dur="500" fill="hold"/>
                                        <p:tgtEl>
                                          <p:spTgt spid="1085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8547">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0FB3DCFB-D68B-4156-A5C8-4717B6EBB882}" type="slidenum">
              <a:rPr lang="en-US"/>
              <a:pPr/>
              <a:t>6</a:t>
            </a:fld>
            <a:endParaRPr lang="en-US"/>
          </a:p>
        </p:txBody>
      </p:sp>
      <p:sp>
        <p:nvSpPr>
          <p:cNvPr id="30723" name="Rectangle 3"/>
          <p:cNvSpPr>
            <a:spLocks noGrp="1" noChangeArrowheads="1"/>
          </p:cNvSpPr>
          <p:nvPr>
            <p:ph type="body" idx="1"/>
          </p:nvPr>
        </p:nvSpPr>
        <p:spPr>
          <a:xfrm>
            <a:off x="304800" y="1600200"/>
            <a:ext cx="8382000" cy="5257800"/>
          </a:xfrm>
        </p:spPr>
        <p:txBody>
          <a:bodyPr/>
          <a:lstStyle/>
          <a:p>
            <a:pPr>
              <a:lnSpc>
                <a:spcPct val="90000"/>
              </a:lnSpc>
              <a:buFont typeface="Wingdings" pitchFamily="2" charset="2"/>
              <a:buNone/>
            </a:pPr>
            <a:r>
              <a:rPr lang="en-US" sz="3600"/>
              <a:t>Search engines</a:t>
            </a:r>
          </a:p>
          <a:p>
            <a:pPr>
              <a:lnSpc>
                <a:spcPct val="90000"/>
              </a:lnSpc>
            </a:pPr>
            <a:r>
              <a:rPr lang="en-US"/>
              <a:t>Websites that uses “bots” or “spiders” that periodically search the World Wide Web and automatically index and store the information in their database</a:t>
            </a:r>
          </a:p>
          <a:p>
            <a:pPr>
              <a:lnSpc>
                <a:spcPct val="90000"/>
              </a:lnSpc>
            </a:pPr>
            <a:r>
              <a:rPr lang="en-US"/>
              <a:t>Examples</a:t>
            </a:r>
          </a:p>
          <a:p>
            <a:pPr lvl="1">
              <a:lnSpc>
                <a:spcPct val="90000"/>
              </a:lnSpc>
            </a:pPr>
            <a:r>
              <a:rPr lang="en-US">
                <a:solidFill>
                  <a:schemeClr val="tx2"/>
                </a:solidFill>
              </a:rPr>
              <a:t>Google - </a:t>
            </a:r>
            <a:r>
              <a:rPr lang="en-US">
                <a:solidFill>
                  <a:schemeClr val="tx2"/>
                </a:solidFill>
                <a:cs typeface="Times New Roman" charset="0"/>
              </a:rPr>
              <a:t>http://</a:t>
            </a:r>
            <a:r>
              <a:rPr lang="en-US">
                <a:solidFill>
                  <a:schemeClr val="tx2"/>
                </a:solidFill>
              </a:rPr>
              <a:t>www.google.com</a:t>
            </a:r>
          </a:p>
          <a:p>
            <a:pPr lvl="1">
              <a:lnSpc>
                <a:spcPct val="90000"/>
              </a:lnSpc>
            </a:pPr>
            <a:r>
              <a:rPr lang="en-US">
                <a:solidFill>
                  <a:schemeClr val="tx2"/>
                </a:solidFill>
              </a:rPr>
              <a:t>Alltheweb - </a:t>
            </a:r>
            <a:r>
              <a:rPr lang="en-US">
                <a:solidFill>
                  <a:schemeClr val="tx2"/>
                </a:solidFill>
                <a:cs typeface="Times New Roman" charset="0"/>
              </a:rPr>
              <a:t>http://</a:t>
            </a:r>
            <a:r>
              <a:rPr lang="en-US">
                <a:solidFill>
                  <a:schemeClr val="tx2"/>
                </a:solidFill>
              </a:rPr>
              <a:t>www.alltheweb.com</a:t>
            </a:r>
          </a:p>
          <a:p>
            <a:pPr lvl="1">
              <a:lnSpc>
                <a:spcPct val="90000"/>
              </a:lnSpc>
            </a:pPr>
            <a:r>
              <a:rPr lang="en-US">
                <a:solidFill>
                  <a:schemeClr val="tx2"/>
                </a:solidFill>
              </a:rPr>
              <a:t>Altavista - </a:t>
            </a:r>
            <a:r>
              <a:rPr lang="en-US">
                <a:solidFill>
                  <a:schemeClr val="tx2"/>
                </a:solidFill>
                <a:cs typeface="Times New Roman" charset="0"/>
              </a:rPr>
              <a:t>http://</a:t>
            </a:r>
            <a:r>
              <a:rPr lang="en-US">
                <a:solidFill>
                  <a:schemeClr val="tx2"/>
                </a:solidFill>
              </a:rPr>
              <a:t>www.altavista.com</a:t>
            </a:r>
          </a:p>
        </p:txBody>
      </p:sp>
      <p:sp>
        <p:nvSpPr>
          <p:cNvPr id="30725" name="Rectangle 5"/>
          <p:cNvSpPr>
            <a:spLocks noGrp="1" noChangeArrowheads="1"/>
          </p:cNvSpPr>
          <p:nvPr>
            <p:ph type="title"/>
          </p:nvPr>
        </p:nvSpPr>
        <p:spPr>
          <a:noFill/>
          <a:ln/>
        </p:spPr>
        <p:txBody>
          <a:bodyPr/>
          <a:lstStyle/>
          <a:p>
            <a:r>
              <a:rPr lang="en-US"/>
              <a:t>What are the Internet search tools and services?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0723">
                                            <p:txEl>
                                              <p:pRg st="3" end="3"/>
                                            </p:txEl>
                                          </p:spTgt>
                                        </p:tgtEl>
                                        <p:attrNameLst>
                                          <p:attrName>style.visibility</p:attrName>
                                        </p:attrNameLst>
                                      </p:cBhvr>
                                      <p:to>
                                        <p:strVal val="visible"/>
                                      </p:to>
                                    </p:set>
                                    <p:animEffect transition="in" filter="wipe(left)">
                                      <p:cBhvr>
                                        <p:cTn id="20" dur="500"/>
                                        <p:tgtEl>
                                          <p:spTgt spid="3072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Effect transition="in" filter="wipe(left)">
                                      <p:cBhvr>
                                        <p:cTn id="23" dur="500"/>
                                        <p:tgtEl>
                                          <p:spTgt spid="3072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0723">
                                            <p:txEl>
                                              <p:pRg st="5" end="5"/>
                                            </p:txEl>
                                          </p:spTgt>
                                        </p:tgtEl>
                                        <p:attrNameLst>
                                          <p:attrName>style.visibility</p:attrName>
                                        </p:attrNameLst>
                                      </p:cBhvr>
                                      <p:to>
                                        <p:strVal val="visible"/>
                                      </p:to>
                                    </p:set>
                                    <p:animEffect transition="in" filter="wipe(left)">
                                      <p:cBhvr>
                                        <p:cTn id="26"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F7F0636D-03DF-4654-AFC2-2C0BDDF8DFA7}" type="slidenum">
              <a:rPr lang="en-US"/>
              <a:pPr/>
              <a:t>7</a:t>
            </a:fld>
            <a:endParaRPr lang="en-US"/>
          </a:p>
        </p:txBody>
      </p:sp>
      <p:sp>
        <p:nvSpPr>
          <p:cNvPr id="31747" name="Rectangle 3"/>
          <p:cNvSpPr>
            <a:spLocks noGrp="1" noChangeArrowheads="1"/>
          </p:cNvSpPr>
          <p:nvPr>
            <p:ph type="body" idx="1"/>
          </p:nvPr>
        </p:nvSpPr>
        <p:spPr/>
        <p:txBody>
          <a:bodyPr/>
          <a:lstStyle/>
          <a:p>
            <a:pPr>
              <a:lnSpc>
                <a:spcPct val="90000"/>
              </a:lnSpc>
              <a:buFont typeface="Wingdings" pitchFamily="2" charset="2"/>
              <a:buNone/>
            </a:pPr>
            <a:r>
              <a:rPr lang="en-US"/>
              <a:t>Subject directories</a:t>
            </a:r>
          </a:p>
          <a:p>
            <a:pPr>
              <a:lnSpc>
                <a:spcPct val="90000"/>
              </a:lnSpc>
            </a:pPr>
            <a:r>
              <a:rPr lang="en-US"/>
              <a:t>Listings and directories of web page files that have been assembled manually, selected and evaluated by humans </a:t>
            </a:r>
          </a:p>
          <a:p>
            <a:pPr>
              <a:lnSpc>
                <a:spcPct val="90000"/>
              </a:lnSpc>
            </a:pPr>
            <a:r>
              <a:rPr lang="en-US"/>
              <a:t>Examples</a:t>
            </a:r>
          </a:p>
          <a:p>
            <a:pPr lvl="1">
              <a:lnSpc>
                <a:spcPct val="90000"/>
              </a:lnSpc>
            </a:pPr>
            <a:r>
              <a:rPr lang="en-US">
                <a:solidFill>
                  <a:schemeClr val="tx2"/>
                </a:solidFill>
              </a:rPr>
              <a:t>Yahoo - http://www.yahoo.com</a:t>
            </a:r>
          </a:p>
          <a:p>
            <a:pPr lvl="1">
              <a:lnSpc>
                <a:spcPct val="90000"/>
              </a:lnSpc>
            </a:pPr>
            <a:r>
              <a:rPr lang="en-US">
                <a:solidFill>
                  <a:schemeClr val="tx2"/>
                </a:solidFill>
              </a:rPr>
              <a:t>Librarian’s Index – http://www.lii.org</a:t>
            </a:r>
          </a:p>
          <a:p>
            <a:pPr lvl="1">
              <a:lnSpc>
                <a:spcPct val="90000"/>
              </a:lnSpc>
            </a:pPr>
            <a:r>
              <a:rPr lang="en-US">
                <a:solidFill>
                  <a:schemeClr val="tx2"/>
                </a:solidFill>
              </a:rPr>
              <a:t>LookSmart - http://www.looksmart.com</a:t>
            </a:r>
          </a:p>
        </p:txBody>
      </p:sp>
      <p:sp>
        <p:nvSpPr>
          <p:cNvPr id="31749" name="Rectangle 5"/>
          <p:cNvSpPr>
            <a:spLocks noGrp="1" noChangeArrowheads="1"/>
          </p:cNvSpPr>
          <p:nvPr>
            <p:ph type="title"/>
          </p:nvPr>
        </p:nvSpPr>
        <p:spPr>
          <a:noFill/>
          <a:ln/>
        </p:spPr>
        <p:txBody>
          <a:bodyPr/>
          <a:lstStyle/>
          <a:p>
            <a:r>
              <a:rPr lang="en-US"/>
              <a:t>What are the Internet search tools and services?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1747">
                                            <p:txEl>
                                              <p:pRg st="3" end="3"/>
                                            </p:txEl>
                                          </p:spTgt>
                                        </p:tgtEl>
                                        <p:attrNameLst>
                                          <p:attrName>style.visibility</p:attrName>
                                        </p:attrNameLst>
                                      </p:cBhvr>
                                      <p:to>
                                        <p:strVal val="visible"/>
                                      </p:to>
                                    </p:set>
                                    <p:anim calcmode="lin" valueType="num">
                                      <p:cBhvr additive="base">
                                        <p:cTn id="23"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174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 calcmode="lin" valueType="num">
                                      <p:cBhvr additive="base">
                                        <p:cTn id="27"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74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1747">
                                            <p:txEl>
                                              <p:pRg st="5" end="5"/>
                                            </p:txEl>
                                          </p:spTgt>
                                        </p:tgtEl>
                                        <p:attrNameLst>
                                          <p:attrName>style.visibility</p:attrName>
                                        </p:attrNameLst>
                                      </p:cBhvr>
                                      <p:to>
                                        <p:strVal val="visible"/>
                                      </p:to>
                                    </p:set>
                                    <p:anim calcmode="lin" valueType="num">
                                      <p:cBhvr additive="base">
                                        <p:cTn id="31" dur="500" fill="hold"/>
                                        <p:tgtEl>
                                          <p:spTgt spid="317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A649AE2F-CD26-4B18-BF2A-81D94EC4F4CF}" type="slidenum">
              <a:rPr lang="en-US"/>
              <a:pPr/>
              <a:t>8</a:t>
            </a:fld>
            <a:endParaRPr lang="en-US"/>
          </a:p>
        </p:txBody>
      </p:sp>
      <p:sp>
        <p:nvSpPr>
          <p:cNvPr id="34819" name="Rectangle 3"/>
          <p:cNvSpPr>
            <a:spLocks noGrp="1" noChangeArrowheads="1"/>
          </p:cNvSpPr>
          <p:nvPr>
            <p:ph type="body" idx="1"/>
          </p:nvPr>
        </p:nvSpPr>
        <p:spPr>
          <a:xfrm>
            <a:off x="457200" y="1600200"/>
            <a:ext cx="8305800" cy="4530725"/>
          </a:xfrm>
        </p:spPr>
        <p:txBody>
          <a:bodyPr/>
          <a:lstStyle/>
          <a:p>
            <a:pPr>
              <a:buFont typeface="Wingdings" pitchFamily="2" charset="2"/>
              <a:buNone/>
            </a:pPr>
            <a:r>
              <a:rPr lang="en-US"/>
              <a:t>Invisible Web</a:t>
            </a:r>
          </a:p>
          <a:p>
            <a:r>
              <a:rPr lang="en-US" sz="2800"/>
              <a:t>Web pages that cannot be ordinarily reached through search engines or subject directories</a:t>
            </a:r>
          </a:p>
          <a:p>
            <a:r>
              <a:rPr lang="en-US" sz="2800"/>
              <a:t>Examples </a:t>
            </a:r>
          </a:p>
          <a:p>
            <a:pPr lvl="1"/>
            <a:r>
              <a:rPr lang="en-US" sz="2400">
                <a:solidFill>
                  <a:schemeClr val="tx2"/>
                </a:solidFill>
              </a:rPr>
              <a:t>Langenberg – http://www.langenberg.com</a:t>
            </a:r>
          </a:p>
          <a:p>
            <a:pPr lvl="1"/>
            <a:r>
              <a:rPr lang="en-US" sz="2400">
                <a:solidFill>
                  <a:schemeClr val="tx2"/>
                </a:solidFill>
              </a:rPr>
              <a:t>Complete Planet - http://www.completeplanet.com</a:t>
            </a:r>
          </a:p>
          <a:p>
            <a:pPr lvl="1"/>
            <a:r>
              <a:rPr lang="en-US" sz="2400">
                <a:solidFill>
                  <a:schemeClr val="tx2"/>
                </a:solidFill>
              </a:rPr>
              <a:t>Direct Search - http://gwis2.circ.gwu.edu/~gprice/direct.htm</a:t>
            </a:r>
          </a:p>
        </p:txBody>
      </p:sp>
      <p:sp>
        <p:nvSpPr>
          <p:cNvPr id="34821" name="Rectangle 5"/>
          <p:cNvSpPr>
            <a:spLocks noGrp="1" noChangeArrowheads="1"/>
          </p:cNvSpPr>
          <p:nvPr>
            <p:ph type="title"/>
          </p:nvPr>
        </p:nvSpPr>
        <p:spPr>
          <a:noFill/>
          <a:ln/>
        </p:spPr>
        <p:txBody>
          <a:bodyPr/>
          <a:lstStyle/>
          <a:p>
            <a:r>
              <a:rPr lang="en-US"/>
              <a:t>What are the Internet search tools and services?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checkerboard(across)">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checkerboard(across)">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checkerboard(across)">
                                      <p:cBhvr>
                                        <p:cTn id="17" dur="500"/>
                                        <p:tgtEl>
                                          <p:spTgt spid="34819">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4819">
                                            <p:txEl>
                                              <p:pRg st="3" end="3"/>
                                            </p:txEl>
                                          </p:spTgt>
                                        </p:tgtEl>
                                        <p:attrNameLst>
                                          <p:attrName>style.visibility</p:attrName>
                                        </p:attrNameLst>
                                      </p:cBhvr>
                                      <p:to>
                                        <p:strVal val="visible"/>
                                      </p:to>
                                    </p:set>
                                    <p:animEffect transition="in" filter="checkerboard(across)">
                                      <p:cBhvr>
                                        <p:cTn id="20" dur="500"/>
                                        <p:tgtEl>
                                          <p:spTgt spid="34819">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animEffect transition="in" filter="checkerboard(across)">
                                      <p:cBhvr>
                                        <p:cTn id="23" dur="500"/>
                                        <p:tgtEl>
                                          <p:spTgt spid="34819">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4819">
                                            <p:txEl>
                                              <p:pRg st="5" end="5"/>
                                            </p:txEl>
                                          </p:spTgt>
                                        </p:tgtEl>
                                        <p:attrNameLst>
                                          <p:attrName>style.visibility</p:attrName>
                                        </p:attrNameLst>
                                      </p:cBhvr>
                                      <p:to>
                                        <p:strVal val="visible"/>
                                      </p:to>
                                    </p:set>
                                    <p:animEffect transition="in" filter="checkerboard(across)">
                                      <p:cBhvr>
                                        <p:cTn id="26" dur="500"/>
                                        <p:tgtEl>
                                          <p:spTgt spid="348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5 Lesson 2</a:t>
            </a:r>
          </a:p>
        </p:txBody>
      </p:sp>
      <p:sp>
        <p:nvSpPr>
          <p:cNvPr id="5" name="Slide Number Placeholder 5"/>
          <p:cNvSpPr>
            <a:spLocks noGrp="1"/>
          </p:cNvSpPr>
          <p:nvPr>
            <p:ph type="sldNum" sz="quarter" idx="12"/>
          </p:nvPr>
        </p:nvSpPr>
        <p:spPr/>
        <p:txBody>
          <a:bodyPr/>
          <a:lstStyle/>
          <a:p>
            <a:fld id="{78BAF0F7-0090-42A6-9DA1-294EB78664FA}" type="slidenum">
              <a:rPr lang="en-US"/>
              <a:pPr/>
              <a:t>9</a:t>
            </a:fld>
            <a:endParaRPr lang="en-US"/>
          </a:p>
        </p:txBody>
      </p:sp>
      <p:sp>
        <p:nvSpPr>
          <p:cNvPr id="126978" name="Rectangle 2"/>
          <p:cNvSpPr>
            <a:spLocks noGrp="1" noChangeArrowheads="1"/>
          </p:cNvSpPr>
          <p:nvPr>
            <p:ph type="body" idx="1"/>
          </p:nvPr>
        </p:nvSpPr>
        <p:spPr/>
        <p:txBody>
          <a:bodyPr/>
          <a:lstStyle/>
          <a:p>
            <a:pPr>
              <a:buFont typeface="Wingdings" pitchFamily="2" charset="2"/>
              <a:buNone/>
            </a:pPr>
            <a:r>
              <a:rPr lang="en-US"/>
              <a:t>Meta-search engines</a:t>
            </a:r>
          </a:p>
          <a:p>
            <a:r>
              <a:rPr lang="en-US">
                <a:effectLst/>
              </a:rPr>
              <a:t>Send your search query to several search engines  simultaneously and give you a consolidated report of their findings</a:t>
            </a:r>
          </a:p>
          <a:p>
            <a:r>
              <a:rPr lang="en-US">
                <a:effectLst/>
              </a:rPr>
              <a:t>Examples</a:t>
            </a:r>
          </a:p>
          <a:p>
            <a:pPr lvl="1"/>
            <a:r>
              <a:rPr lang="en-US" sz="2400">
                <a:effectLst/>
              </a:rPr>
              <a:t>Metacrawler – http://www.metacrawler.com</a:t>
            </a:r>
          </a:p>
          <a:p>
            <a:pPr lvl="1"/>
            <a:r>
              <a:rPr lang="en-US" sz="2400">
                <a:effectLst/>
              </a:rPr>
              <a:t>Dogpile – http://www.dogpile.com</a:t>
            </a:r>
          </a:p>
          <a:p>
            <a:pPr lvl="1"/>
            <a:r>
              <a:rPr lang="en-US" sz="2400">
                <a:effectLst/>
              </a:rPr>
              <a:t>ProFusion – http://www.profusion.com</a:t>
            </a:r>
            <a:endParaRPr lang="en-US" sz="2000">
              <a:effectLst/>
            </a:endParaRPr>
          </a:p>
        </p:txBody>
      </p:sp>
      <p:sp>
        <p:nvSpPr>
          <p:cNvPr id="126979" name="Rectangle 3"/>
          <p:cNvSpPr>
            <a:spLocks noGrp="1" noChangeArrowheads="1"/>
          </p:cNvSpPr>
          <p:nvPr>
            <p:ph type="title"/>
          </p:nvPr>
        </p:nvSpPr>
        <p:spPr>
          <a:noFill/>
          <a:ln/>
        </p:spPr>
        <p:txBody>
          <a:bodyPr/>
          <a:lstStyle/>
          <a:p>
            <a:r>
              <a:rPr lang="en-US"/>
              <a:t>What are the Internet search tools and services?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26978">
                                            <p:txEl>
                                              <p:pRg st="0" end="0"/>
                                            </p:txEl>
                                          </p:spTgt>
                                        </p:tgtEl>
                                        <p:attrNameLst>
                                          <p:attrName>style.visibility</p:attrName>
                                        </p:attrNameLst>
                                      </p:cBhvr>
                                      <p:to>
                                        <p:strVal val="visible"/>
                                      </p:to>
                                    </p:set>
                                    <p:animEffect transition="in" filter="checkerboard(down)">
                                      <p:cBhvr>
                                        <p:cTn id="7" dur="500"/>
                                        <p:tgtEl>
                                          <p:spTgt spid="1269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26978">
                                            <p:txEl>
                                              <p:pRg st="1" end="1"/>
                                            </p:txEl>
                                          </p:spTgt>
                                        </p:tgtEl>
                                        <p:attrNameLst>
                                          <p:attrName>style.visibility</p:attrName>
                                        </p:attrNameLst>
                                      </p:cBhvr>
                                      <p:to>
                                        <p:strVal val="visible"/>
                                      </p:to>
                                    </p:set>
                                    <p:animEffect transition="in" filter="checkerboard(down)">
                                      <p:cBhvr>
                                        <p:cTn id="12" dur="500"/>
                                        <p:tgtEl>
                                          <p:spTgt spid="1269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126978">
                                            <p:txEl>
                                              <p:pRg st="2" end="2"/>
                                            </p:txEl>
                                          </p:spTgt>
                                        </p:tgtEl>
                                        <p:attrNameLst>
                                          <p:attrName>style.visibility</p:attrName>
                                        </p:attrNameLst>
                                      </p:cBhvr>
                                      <p:to>
                                        <p:strVal val="visible"/>
                                      </p:to>
                                    </p:set>
                                    <p:animEffect transition="in" filter="checkerboard(down)">
                                      <p:cBhvr>
                                        <p:cTn id="17" dur="500"/>
                                        <p:tgtEl>
                                          <p:spTgt spid="126978">
                                            <p:txEl>
                                              <p:pRg st="2" end="2"/>
                                            </p:txEl>
                                          </p:spTgt>
                                        </p:tgtEl>
                                      </p:cBhvr>
                                    </p:animEffect>
                                  </p:childTnLst>
                                </p:cTn>
                              </p:par>
                              <p:par>
                                <p:cTn id="18" presetID="5" presetClass="entr" presetSubtype="5" fill="hold" grpId="0" nodeType="withEffect">
                                  <p:stCondLst>
                                    <p:cond delay="0"/>
                                  </p:stCondLst>
                                  <p:childTnLst>
                                    <p:set>
                                      <p:cBhvr>
                                        <p:cTn id="19" dur="1" fill="hold">
                                          <p:stCondLst>
                                            <p:cond delay="0"/>
                                          </p:stCondLst>
                                        </p:cTn>
                                        <p:tgtEl>
                                          <p:spTgt spid="126978">
                                            <p:txEl>
                                              <p:pRg st="3" end="3"/>
                                            </p:txEl>
                                          </p:spTgt>
                                        </p:tgtEl>
                                        <p:attrNameLst>
                                          <p:attrName>style.visibility</p:attrName>
                                        </p:attrNameLst>
                                      </p:cBhvr>
                                      <p:to>
                                        <p:strVal val="visible"/>
                                      </p:to>
                                    </p:set>
                                    <p:animEffect transition="in" filter="checkerboard(down)">
                                      <p:cBhvr>
                                        <p:cTn id="20" dur="500"/>
                                        <p:tgtEl>
                                          <p:spTgt spid="126978">
                                            <p:txEl>
                                              <p:pRg st="3" end="3"/>
                                            </p:txEl>
                                          </p:spTgt>
                                        </p:tgtEl>
                                      </p:cBhvr>
                                    </p:animEffect>
                                  </p:childTnLst>
                                </p:cTn>
                              </p:par>
                              <p:par>
                                <p:cTn id="21" presetID="5" presetClass="entr" presetSubtype="5" fill="hold" grpId="0" nodeType="withEffect">
                                  <p:stCondLst>
                                    <p:cond delay="0"/>
                                  </p:stCondLst>
                                  <p:childTnLst>
                                    <p:set>
                                      <p:cBhvr>
                                        <p:cTn id="22" dur="1" fill="hold">
                                          <p:stCondLst>
                                            <p:cond delay="0"/>
                                          </p:stCondLst>
                                        </p:cTn>
                                        <p:tgtEl>
                                          <p:spTgt spid="126978">
                                            <p:txEl>
                                              <p:pRg st="4" end="4"/>
                                            </p:txEl>
                                          </p:spTgt>
                                        </p:tgtEl>
                                        <p:attrNameLst>
                                          <p:attrName>style.visibility</p:attrName>
                                        </p:attrNameLst>
                                      </p:cBhvr>
                                      <p:to>
                                        <p:strVal val="visible"/>
                                      </p:to>
                                    </p:set>
                                    <p:animEffect transition="in" filter="checkerboard(down)">
                                      <p:cBhvr>
                                        <p:cTn id="23" dur="500"/>
                                        <p:tgtEl>
                                          <p:spTgt spid="126978">
                                            <p:txEl>
                                              <p:pRg st="4" end="4"/>
                                            </p:txEl>
                                          </p:spTgt>
                                        </p:tgtEl>
                                      </p:cBhvr>
                                    </p:animEffect>
                                  </p:childTnLst>
                                </p:cTn>
                              </p:par>
                              <p:par>
                                <p:cTn id="24" presetID="5" presetClass="entr" presetSubtype="5" fill="hold" grpId="0" nodeType="withEffect">
                                  <p:stCondLst>
                                    <p:cond delay="0"/>
                                  </p:stCondLst>
                                  <p:childTnLst>
                                    <p:set>
                                      <p:cBhvr>
                                        <p:cTn id="25" dur="1" fill="hold">
                                          <p:stCondLst>
                                            <p:cond delay="0"/>
                                          </p:stCondLst>
                                        </p:cTn>
                                        <p:tgtEl>
                                          <p:spTgt spid="126978">
                                            <p:txEl>
                                              <p:pRg st="5" end="5"/>
                                            </p:txEl>
                                          </p:spTgt>
                                        </p:tgtEl>
                                        <p:attrNameLst>
                                          <p:attrName>style.visibility</p:attrName>
                                        </p:attrNameLst>
                                      </p:cBhvr>
                                      <p:to>
                                        <p:strVal val="visible"/>
                                      </p:to>
                                    </p:set>
                                    <p:animEffect transition="in" filter="checkerboard(down)">
                                      <p:cBhvr>
                                        <p:cTn id="26" dur="500"/>
                                        <p:tgtEl>
                                          <p:spTgt spid="1269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build="p" autoUpdateAnimBg="0"/>
    </p:bldLst>
  </p:timing>
</p:sld>
</file>

<file path=ppt/theme/theme1.xml><?xml version="1.0" encoding="utf-8"?>
<a:theme xmlns:a="http://schemas.openxmlformats.org/drawingml/2006/main" name="Globe">
  <a:themeElements>
    <a:clrScheme name="Globe 9">
      <a:dk1>
        <a:srgbClr val="003B76"/>
      </a:dk1>
      <a:lt1>
        <a:srgbClr val="FFFFFF"/>
      </a:lt1>
      <a:dk2>
        <a:srgbClr val="0066CC"/>
      </a:dk2>
      <a:lt2>
        <a:srgbClr val="FFFF00"/>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
      <a:clrScheme name="Globe 9">
        <a:dk1>
          <a:srgbClr val="003B76"/>
        </a:dk1>
        <a:lt1>
          <a:srgbClr val="FFFFFF"/>
        </a:lt1>
        <a:dk2>
          <a:srgbClr val="0066CC"/>
        </a:dk2>
        <a:lt2>
          <a:srgbClr val="FFFF00"/>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1684</TotalTime>
  <Words>1868</Words>
  <Application>Microsoft PowerPoint</Application>
  <PresentationFormat>On-screen Show (4:3)</PresentationFormat>
  <Paragraphs>264</Paragraphs>
  <Slides>32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Times New Roman</vt:lpstr>
      <vt:lpstr>Verdana</vt:lpstr>
      <vt:lpstr>Wingdings</vt:lpstr>
      <vt:lpstr>Globe</vt:lpstr>
      <vt:lpstr>The Internet As An Information Resource</vt:lpstr>
      <vt:lpstr>Learning outcomes</vt:lpstr>
      <vt:lpstr>Scope</vt:lpstr>
      <vt:lpstr>What are the ways to find information on the Internet? </vt:lpstr>
      <vt:lpstr>What are the Internet search tools and services?</vt:lpstr>
      <vt:lpstr>What are the Internet search tools and services?</vt:lpstr>
      <vt:lpstr>What are the Internet search tools and services?</vt:lpstr>
      <vt:lpstr>What are the Internet search tools and services?</vt:lpstr>
      <vt:lpstr>What are the Internet search tools and services?</vt:lpstr>
      <vt:lpstr>What are the Internet search tools and services?</vt:lpstr>
      <vt:lpstr>What are the Internet search tools and services?</vt:lpstr>
      <vt:lpstr>What are the Internet search tools and services?</vt:lpstr>
      <vt:lpstr>How to use the Internet tools and services?</vt:lpstr>
      <vt:lpstr>How to use the Internet tools and services?</vt:lpstr>
      <vt:lpstr>How to use the Internet tools and services?</vt:lpstr>
      <vt:lpstr>How to use the Internet tools and services?</vt:lpstr>
      <vt:lpstr>How to use the Internet tools and services?</vt:lpstr>
      <vt:lpstr>How to use the Internet tools and services?</vt:lpstr>
      <vt:lpstr>How to use the Internet tools and services?</vt:lpstr>
      <vt:lpstr>How to use the Internet tools and services?</vt:lpstr>
      <vt:lpstr>How to use the Internet tools and services?</vt:lpstr>
      <vt:lpstr>How to find information on the Internet?</vt:lpstr>
      <vt:lpstr>How to find information on the Internet?</vt:lpstr>
      <vt:lpstr>How to find information on the Internet?</vt:lpstr>
      <vt:lpstr>How to find information on the Internet?</vt:lpstr>
      <vt:lpstr>How to find information on the Internet?</vt:lpstr>
      <vt:lpstr>How to find information on the Internet?</vt:lpstr>
      <vt:lpstr>How to find information on the Internet?</vt:lpstr>
      <vt:lpstr>How to find information on the Internet?</vt:lpstr>
      <vt:lpstr>How to find information on the Internet?</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Internet As An Information Resource</dc:title>
  <dc:creator>win</dc:creator>
  <cp:lastModifiedBy>User</cp:lastModifiedBy>
  <cp:revision>101</cp:revision>
  <dcterms:created xsi:type="dcterms:W3CDTF">2002-03-16T12:14:21Z</dcterms:created>
  <dcterms:modified xsi:type="dcterms:W3CDTF">2014-03-01T17:14:49Z</dcterms:modified>
</cp:coreProperties>
</file>