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98" r:id="rId2"/>
    <p:sldId id="299" r:id="rId3"/>
    <p:sldId id="300" r:id="rId4"/>
    <p:sldId id="317" r:id="rId5"/>
    <p:sldId id="316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8" r:id="rId14"/>
    <p:sldId id="319" r:id="rId15"/>
    <p:sldId id="296" r:id="rId16"/>
    <p:sldId id="329" r:id="rId17"/>
    <p:sldId id="327" r:id="rId18"/>
    <p:sldId id="320" r:id="rId19"/>
    <p:sldId id="323" r:id="rId20"/>
    <p:sldId id="297" r:id="rId21"/>
    <p:sldId id="330" r:id="rId22"/>
    <p:sldId id="331" r:id="rId23"/>
    <p:sldId id="292" r:id="rId24"/>
    <p:sldId id="33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202"/>
    <a:srgbClr val="75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66" d="100"/>
          <a:sy n="66" d="100"/>
        </p:scale>
        <p:origin x="-149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12B5FA-ED84-4B78-904D-6B4DC88AD9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A5A0690-049F-4288-A67D-4DEA200F8B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B74CE-8AA0-431F-B665-CA6AE32D5DC7}" type="slidenum">
              <a:rPr lang="en-US"/>
              <a:pPr/>
              <a:t>1</a:t>
            </a:fld>
            <a:endParaRPr lang="en-US"/>
          </a:p>
        </p:txBody>
      </p:sp>
      <p:sp>
        <p:nvSpPr>
          <p:cNvPr id="12902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53A07-2D6E-41A4-8B70-7CF44D04592D}" type="slidenum">
              <a:rPr lang="en-US"/>
              <a:pPr/>
              <a:t>19</a:t>
            </a:fld>
            <a:endParaRPr lang="en-US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914400" y="4343400"/>
            <a:ext cx="50292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/>
              <a:t>To the trainer: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1400"/>
              <a:t>Give examples. </a:t>
            </a:r>
          </a:p>
          <a:p>
            <a:pPr>
              <a:buFontTx/>
              <a:buChar char="•"/>
            </a:pPr>
            <a:r>
              <a:rPr lang="en-US" sz="1400"/>
              <a:t>Use the search engine google (http://www.google.com) or another search engine to identify and access sites of interest to their countries. </a:t>
            </a:r>
          </a:p>
          <a:p>
            <a:pPr>
              <a:buFontTx/>
              <a:buChar char="•"/>
            </a:pPr>
            <a:r>
              <a:rPr lang="en-US" sz="1400"/>
              <a:t>Ask trainees about issues pertaining to their home country. These could be some of the contents of the country paper they will report on.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3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53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0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15403" name="Rectangle 4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3525"/>
            <a:ext cx="1371600" cy="244475"/>
          </a:xfrm>
        </p:spPr>
        <p:txBody>
          <a:bodyPr/>
          <a:lstStyle>
            <a:lvl1pPr>
              <a:defRPr/>
            </a:lvl1pPr>
          </a:lstStyle>
          <a:p>
            <a:fld id="{43C6606F-6310-4B3F-8F42-B4A874275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B5C9-2F0E-433D-A7A1-77F3C7F75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124D5-9ABB-43EC-ABD3-96BA5D72B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9ABDB-337F-46B0-836C-CB641E75C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0C21-3704-49AE-99ED-B35198158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C18A2-6926-4A17-B227-DD410C2B9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94706-C2BD-4EE0-B1C9-2B9793F48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A4A4C-4BED-4325-B2B7-161079A93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1DC48-810A-432C-9890-75A82F00C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8858D-F55B-4084-A002-E1EC8582F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515CD-4A85-4F96-B90B-709567845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36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7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UNESCO ICTLIP Module 5 Lesson 3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144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CE34FF-B83C-44C9-826B-12CA572C20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80" name="Picture 4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83538" y="5715000"/>
            <a:ext cx="962025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AE9F2E8-1084-4162-970F-B14D475DF6C8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355725"/>
          </a:xfrm>
        </p:spPr>
        <p:txBody>
          <a:bodyPr/>
          <a:lstStyle/>
          <a:p>
            <a:r>
              <a:rPr lang="en-US" sz="4800"/>
              <a:t>The Internet As An Information Resource</a:t>
            </a:r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14600"/>
            <a:ext cx="172085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4495800"/>
            <a:ext cx="868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n-US" sz="4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8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89CE-DDD2-4733-A9EA-11874D03C07F}" type="slidenum">
              <a:rPr lang="en-US"/>
              <a:pPr/>
              <a:t>10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Content</a:t>
            </a:r>
          </a:p>
          <a:p>
            <a:r>
              <a:rPr lang="en-US" sz="2800"/>
              <a:t>Who is the target audience of the Web site?</a:t>
            </a:r>
          </a:p>
          <a:p>
            <a:r>
              <a:rPr lang="en-US" sz="2800"/>
              <a:t>What is the scope of the web site?</a:t>
            </a:r>
          </a:p>
          <a:p>
            <a:r>
              <a:rPr lang="en-US" sz="2800"/>
              <a:t>How in-depth are the materials? </a:t>
            </a:r>
          </a:p>
          <a:p>
            <a:r>
              <a:rPr lang="en-US" sz="2800"/>
              <a:t>Is it in line with the purpose of the web site?</a:t>
            </a:r>
          </a:p>
          <a:p>
            <a:r>
              <a:rPr lang="en-US" sz="2800"/>
              <a:t>Does it provide meaningful and useful information?</a:t>
            </a:r>
          </a:p>
          <a:p>
            <a:r>
              <a:rPr lang="en-US" sz="2800"/>
              <a:t>Was the source of information well documented and cited properly?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A06-13EB-4C3D-B4C2-A8BE17E0704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Design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follow established design principles?</a:t>
            </a:r>
          </a:p>
          <a:p>
            <a:pPr>
              <a:lnSpc>
                <a:spcPct val="90000"/>
              </a:lnSpc>
            </a:pPr>
            <a:r>
              <a:rPr lang="en-US" sz="2800"/>
              <a:t>Is the site easy to read and navigate? </a:t>
            </a:r>
          </a:p>
          <a:p>
            <a:pPr>
              <a:lnSpc>
                <a:spcPct val="90000"/>
              </a:lnSpc>
            </a:pPr>
            <a:r>
              <a:rPr lang="en-US" sz="2800"/>
              <a:t>Is there a balance between style and functionality?</a:t>
            </a:r>
          </a:p>
          <a:p>
            <a:pPr>
              <a:lnSpc>
                <a:spcPct val="90000"/>
              </a:lnSpc>
            </a:pPr>
            <a:r>
              <a:rPr lang="en-US" sz="2800"/>
              <a:t>Are the links relevant and appropriate?</a:t>
            </a:r>
          </a:p>
          <a:p>
            <a:pPr>
              <a:lnSpc>
                <a:spcPct val="90000"/>
              </a:lnSpc>
            </a:pPr>
            <a:r>
              <a:rPr lang="en-US" sz="2800"/>
              <a:t>Are there any accessibility provisions for special categories of users such as people with visual impairments?</a:t>
            </a:r>
          </a:p>
          <a:p>
            <a:pPr>
              <a:lnSpc>
                <a:spcPct val="90000"/>
              </a:lnSpc>
            </a:pPr>
            <a:r>
              <a:rPr lang="en-US" sz="2800"/>
              <a:t>Does the site use graphics and new technologies judiciously?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A08C-CEF8-4468-B9C3-FBBA9C85ED27}" type="slidenum">
              <a:rPr lang="en-US"/>
              <a:pPr/>
              <a:t>12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Accessibility</a:t>
            </a:r>
          </a:p>
          <a:p>
            <a:pPr>
              <a:lnSpc>
                <a:spcPct val="90000"/>
              </a:lnSpc>
            </a:pPr>
            <a:r>
              <a:rPr lang="en-US" sz="2800"/>
              <a:t>Can it be viewed using different browsers? 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require a special program to read the content?</a:t>
            </a:r>
          </a:p>
          <a:p>
            <a:pPr>
              <a:lnSpc>
                <a:spcPct val="90000"/>
              </a:lnSpc>
            </a:pPr>
            <a:r>
              <a:rPr lang="en-US" sz="2800"/>
              <a:t>Is the information readily available on the web site?</a:t>
            </a:r>
          </a:p>
          <a:p>
            <a:pPr>
              <a:lnSpc>
                <a:spcPct val="90000"/>
              </a:lnSpc>
            </a:pPr>
            <a:r>
              <a:rPr lang="en-US" sz="2800"/>
              <a:t>Will the site be updated and maintained?</a:t>
            </a:r>
          </a:p>
          <a:p>
            <a:pPr>
              <a:lnSpc>
                <a:spcPct val="90000"/>
              </a:lnSpc>
            </a:pPr>
            <a:r>
              <a:rPr lang="en-US" sz="2800"/>
              <a:t>Is the information available for free? for a fee?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FBD7-FD2A-4B22-9A2B-CA8FBF6D27D3}" type="slidenum">
              <a:rPr lang="en-US"/>
              <a:pPr/>
              <a:t>13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cite Internet resources?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Internet information resources citation and style manuals</a:t>
            </a:r>
          </a:p>
          <a:p>
            <a:pPr>
              <a:lnSpc>
                <a:spcPct val="90000"/>
              </a:lnSpc>
            </a:pPr>
            <a:r>
              <a:rPr lang="en-US" sz="2400"/>
              <a:t>APA (American Psychological Association) format - based on APA’s Publication Manual Fifth Edition: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APA Electronic Reference http://www.apastyle.org/elecref.html</a:t>
            </a:r>
          </a:p>
          <a:p>
            <a:pPr>
              <a:lnSpc>
                <a:spcPct val="90000"/>
              </a:lnSpc>
            </a:pPr>
            <a:r>
              <a:rPr lang="en-US" sz="2400"/>
              <a:t>MLA (Modern Language Association) format - based on MLA Handbook for Writers of Research Papers 5th Edition: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MLA Style: How do I document sources from the World Wide Web in my works-cited list? http://www.mla.org/www_mla_org/style/style_main.asp?level=2&amp;mode=page&amp;page=1&amp;link=sty72800121438&amp;section=sty51800124510</a:t>
            </a:r>
            <a:endParaRPr lang="en-US" sz="24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068-2D55-4BD1-AA43-EA36B528753F}" type="slidenum">
              <a:rPr lang="en-US"/>
              <a:pPr/>
              <a:t>14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cite Internet resources?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343400"/>
          </a:xfrm>
        </p:spPr>
        <p:txBody>
          <a:bodyPr/>
          <a:lstStyle/>
          <a:p>
            <a:r>
              <a:rPr lang="en-US" sz="2400"/>
              <a:t>Chicago Manual of Style - based on The Chicago Manual of Style 14</a:t>
            </a:r>
            <a:r>
              <a:rPr lang="en-US" sz="2400" baseline="30000"/>
              <a:t>th</a:t>
            </a:r>
            <a:r>
              <a:rPr lang="en-US" sz="2400"/>
              <a:t> edition</a:t>
            </a:r>
          </a:p>
          <a:p>
            <a:pPr lvl="1"/>
            <a:r>
              <a:rPr lang="en-US" sz="2400"/>
              <a:t>Citation Style Guides for Internet and Electronic Sources http://www.library.ualberta.ca/guides/citation/index.cfm#Chicago</a:t>
            </a:r>
          </a:p>
          <a:p>
            <a:endParaRPr lang="en-US" sz="2800"/>
          </a:p>
          <a:p>
            <a:r>
              <a:rPr lang="en-US" sz="2400"/>
              <a:t>More examples : Online! A Reference Guide to Using Internet Resources http://www.bedfordstmartins.com/online/citex.html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668C-1268-49BB-BCBD-5ADB0061021B}" type="slidenum">
              <a:rPr lang="en-US"/>
              <a:pPr/>
              <a:t>15</a:t>
            </a:fld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Netiquettes - ethics governing Internet     - acceptable behavior on the Net, mostly related to use of e-mail and relay chat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Example: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Be brief, keep paragraphs short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Try to use mixed upper and lowercase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Use CAPITALS &amp; special characters for emphasis only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Do not SPAM or send junk e-mail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Refrain from flaming (sending hate messages)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Follow acceptable standards of politeness as used in all kinds of communication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Be wary of virus hoaxes, urban legends and chain letters 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D20D-AC26-4CF5-A2F9-CCF401CC47B5}" type="slidenum">
              <a:rPr lang="en-US"/>
              <a:pPr/>
              <a:t>16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Intellectual Property Rights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Plagiarism – using somebody else’s work and claiming it as your own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Copyright Law – protection of the author’s original work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Fair Use – reproduction of materials for educational and research purpose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Software piracy – theft and illegal reproduction of software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 swapping – exchange of digital materials like audio and video over the Net without the owner’s permission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1510-62A1-400E-A9BA-77396D889C27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Civil liberties – issues regarding the rights of an individual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Freedom of speech – ability to express oneself on the Internet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Personal privacy and records confidentiality– handling of personal information, e-mail and other electronic correspondence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 the USA the </a:t>
            </a:r>
            <a:r>
              <a:rPr lang="en-US" sz="2000">
                <a:latin typeface="Arial" charset="0"/>
                <a:cs typeface="Arial" charset="0"/>
              </a:rPr>
              <a:t>FBI</a:t>
            </a:r>
            <a:r>
              <a:rPr lang="en-US" sz="2000"/>
              <a:t> uses </a:t>
            </a:r>
            <a:r>
              <a:rPr lang="en-US" sz="2000">
                <a:latin typeface="Arial" charset="0"/>
                <a:cs typeface="Arial" charset="0"/>
              </a:rPr>
              <a:t>a software named </a:t>
            </a:r>
            <a:r>
              <a:rPr lang="en-US" sz="2000"/>
              <a:t>“</a:t>
            </a:r>
            <a:r>
              <a:rPr lang="en-US" sz="2000">
                <a:latin typeface="Arial" charset="0"/>
                <a:cs typeface="Arial" charset="0"/>
              </a:rPr>
              <a:t>Carnivore” to spy on e-mail passing through ISPs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collection of user’s data i.e. personal information and browsing habits by some software (spyware), and using it directly or selling it for a profit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Censorship – regulation or control of content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for example: use of blocking or filtering software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040-BAEE-4C05-974C-26FFADE2F070}" type="slidenum">
              <a:rPr lang="en-US"/>
              <a:pPr/>
              <a:t>18</a:t>
            </a:fld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Cybercrimes (Computer facilitated crimes)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Hacking / Cracking – breaking-in to computer systems with or without malicious intent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Dissemination of Viruses, Worms, Trojan Horses, and other similar destructive software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Denial of service and other attacks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Internet Fraud – false advertisement and malpractices of individuals and companies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Spamming – sending unsolicited e-mail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Flaming – sending of hate messages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Pornography – proliferation of obscene and indecent materials 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DFDE-5BD5-4B09-B602-2659EBB87CFE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505700" cy="4800600"/>
          </a:xfrm>
        </p:spPr>
        <p:txBody>
          <a:bodyPr/>
          <a:lstStyle/>
          <a:p>
            <a:r>
              <a:rPr lang="en-US" sz="2800"/>
              <a:t>Social and economic issues</a:t>
            </a:r>
          </a:p>
          <a:p>
            <a:r>
              <a:rPr lang="en-US" sz="2800"/>
              <a:t>Provisions for the handicapped and marginalized</a:t>
            </a:r>
          </a:p>
          <a:p>
            <a:pPr lvl="1"/>
            <a:r>
              <a:rPr lang="en-US" sz="2400"/>
              <a:t>Accessibility issues with regards to the physically handicapped</a:t>
            </a:r>
          </a:p>
          <a:p>
            <a:pPr lvl="1"/>
            <a:r>
              <a:rPr lang="en-US" sz="2400"/>
              <a:t>The widening “digital divide” between the information rich and information poor</a:t>
            </a:r>
          </a:p>
          <a:p>
            <a:r>
              <a:rPr lang="en-US" sz="2800"/>
              <a:t>Multilingualism</a:t>
            </a:r>
          </a:p>
          <a:p>
            <a:r>
              <a:rPr lang="en-US" sz="2800"/>
              <a:t>Charging for information – fee based information resources and services</a:t>
            </a:r>
          </a:p>
        </p:txBody>
      </p:sp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92A0-42B7-4AE0-B979-F0074D62905C}" type="slidenum">
              <a:rPr lang="en-US"/>
              <a:pPr/>
              <a:t>2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By the end of the lesson, students should be able to:</a:t>
            </a:r>
          </a:p>
          <a:p>
            <a:pPr>
              <a:lnSpc>
                <a:spcPct val="90000"/>
              </a:lnSpc>
            </a:pPr>
            <a:r>
              <a:rPr lang="en-US"/>
              <a:t>Evaluate information resources on the Internet </a:t>
            </a:r>
          </a:p>
          <a:p>
            <a:pPr>
              <a:lnSpc>
                <a:spcPct val="90000"/>
              </a:lnSpc>
            </a:pPr>
            <a:r>
              <a:rPr lang="en-US"/>
              <a:t>Cite properly the information resources found on the Internet</a:t>
            </a:r>
          </a:p>
          <a:p>
            <a:pPr>
              <a:lnSpc>
                <a:spcPct val="90000"/>
              </a:lnSpc>
            </a:pPr>
            <a:r>
              <a:rPr lang="en-US"/>
              <a:t>Address ethical, legal and other issues involved in using the Internet</a:t>
            </a:r>
          </a:p>
          <a:p>
            <a:pPr>
              <a:lnSpc>
                <a:spcPct val="90000"/>
              </a:lnSpc>
            </a:pPr>
            <a:r>
              <a:rPr lang="en-US"/>
              <a:t>Identify Internet trends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B7B9-B0A2-4E3C-96CC-D1BC86C3F32E}" type="slidenum">
              <a:rPr lang="en-US"/>
              <a:pPr/>
              <a:t>20</a:t>
            </a:fld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Technological limitations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Slow download due to small bandwidth and increasing number of users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Lack of standards with regards to software and interface design</a:t>
            </a:r>
          </a:p>
          <a:p>
            <a:pPr>
              <a:lnSpc>
                <a:spcPct val="90000"/>
              </a:lnSpc>
            </a:pPr>
            <a:r>
              <a:rPr lang="en-US" sz="2800"/>
              <a:t>Other limitations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 all the information you may need is available on the Internet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Information on the Internet is not permanent; it may be revised, edited, deleted, moved to a new directory, or filename changed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Commercialization and high cost of information services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1DE9-0345-46F7-A9BF-1AB42C62F459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Possible solutions</a:t>
            </a:r>
          </a:p>
          <a:p>
            <a:pPr>
              <a:lnSpc>
                <a:spcPct val="90000"/>
              </a:lnSpc>
            </a:pPr>
            <a:r>
              <a:rPr lang="en-US" sz="2800"/>
              <a:t>Creation of Internet Acceptable Use Policy in the workplace, for staff and students</a:t>
            </a:r>
          </a:p>
          <a:p>
            <a:pPr>
              <a:lnSpc>
                <a:spcPct val="90000"/>
              </a:lnSpc>
            </a:pPr>
            <a:r>
              <a:rPr lang="en-US" sz="2800"/>
              <a:t>User and staff education regarding Intellectual Property Rights and Copyrights issues</a:t>
            </a:r>
          </a:p>
          <a:p>
            <a:pPr>
              <a:lnSpc>
                <a:spcPct val="90000"/>
              </a:lnSpc>
            </a:pPr>
            <a:r>
              <a:rPr lang="en-US" sz="2800"/>
              <a:t>Respect of personal privacy and confidentiality of personal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Vigilance and continuous education in the productive and responsible use of the Internet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5D0B-01DC-4BE8-90CD-E6B662A08910}" type="slidenum">
              <a:rPr lang="en-US"/>
              <a:pPr/>
              <a:t>22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charset="0"/>
              </a:rPr>
              <a:t>Possible solutions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Implementation of a system of safeguards against deliberate or accidental damage to the system or data</a:t>
            </a:r>
          </a:p>
          <a:p>
            <a:pPr>
              <a:lnSpc>
                <a:spcPct val="90000"/>
              </a:lnSpc>
            </a:pPr>
            <a:r>
              <a:rPr lang="en-US" sz="2800"/>
              <a:t>Creation of programs and services that address the needs of the handicapped and marginalized</a:t>
            </a:r>
          </a:p>
          <a:p>
            <a:pPr>
              <a:lnSpc>
                <a:spcPct val="90000"/>
              </a:lnSpc>
            </a:pPr>
            <a:r>
              <a:rPr lang="en-US" sz="2800"/>
              <a:t>Upgrade and maintenance of infrastructure, hardware and software</a:t>
            </a:r>
          </a:p>
          <a:p>
            <a:pPr>
              <a:lnSpc>
                <a:spcPct val="90000"/>
              </a:lnSpc>
            </a:pPr>
            <a:r>
              <a:rPr lang="en-US" sz="2800"/>
              <a:t>Utilization of other information resources aside from the Internet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91600" cy="1139825"/>
          </a:xfrm>
          <a:noFill/>
          <a:ln/>
        </p:spPr>
        <p:txBody>
          <a:bodyPr/>
          <a:lstStyle/>
          <a:p>
            <a:r>
              <a:rPr lang="en-US" sz="4000"/>
              <a:t>What are the ethical, legal and other issues involved in Internet use?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9018-443D-4292-B623-761843BBED7B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Continuous expansion of the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Increase in bandwidth connections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Internet 2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Next Generation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More business transactions on the Internet: E-commerce, B2B</a:t>
            </a:r>
          </a:p>
          <a:p>
            <a:pPr>
              <a:lnSpc>
                <a:spcPct val="90000"/>
              </a:lnSpc>
            </a:pPr>
            <a:r>
              <a:rPr lang="en-US" sz="2800"/>
              <a:t>Increase in computational power of next generation computer systems – quantum and molecular computers</a:t>
            </a:r>
          </a:p>
          <a:p>
            <a:pPr>
              <a:lnSpc>
                <a:spcPct val="90000"/>
              </a:lnSpc>
            </a:pPr>
            <a:r>
              <a:rPr lang="en-US" sz="2800"/>
              <a:t>Active role of Internet in education and research – e-learning, virtual libraries etc.  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15400" cy="987425"/>
          </a:xfrm>
          <a:noFill/>
          <a:ln/>
        </p:spPr>
        <p:txBody>
          <a:bodyPr/>
          <a:lstStyle/>
          <a:p>
            <a:r>
              <a:rPr lang="en-US" sz="4000"/>
              <a:t>What are the Internet trends?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DA99-7573-4BB4-A0F9-C0403F5B4280}" type="slidenum">
              <a:rPr lang="en-US"/>
              <a:pPr/>
              <a:t>24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Unprecedented increase of storage space</a:t>
            </a:r>
          </a:p>
          <a:p>
            <a:pPr>
              <a:lnSpc>
                <a:spcPct val="90000"/>
              </a:lnSpc>
            </a:pPr>
            <a:r>
              <a:rPr lang="en-US" sz="2800"/>
              <a:t>Ubiquitous connections, wireless handheld and wearable devices, Internet appliance etc.</a:t>
            </a:r>
          </a:p>
          <a:p>
            <a:pPr>
              <a:lnSpc>
                <a:spcPct val="90000"/>
              </a:lnSpc>
            </a:pPr>
            <a:r>
              <a:rPr lang="en-US" sz="2800"/>
              <a:t>Proliferation of dynamic and multimedia services</a:t>
            </a:r>
          </a:p>
          <a:p>
            <a:pPr>
              <a:lnSpc>
                <a:spcPct val="90000"/>
              </a:lnSpc>
            </a:pPr>
            <a:r>
              <a:rPr lang="en-US" sz="2800"/>
              <a:t>Enhanced human interface: voice activation and sensory capabilities </a:t>
            </a:r>
          </a:p>
          <a:p>
            <a:pPr>
              <a:lnSpc>
                <a:spcPct val="90000"/>
              </a:lnSpc>
            </a:pPr>
            <a:r>
              <a:rPr lang="en-US" sz="2800"/>
              <a:t>Virtual environments, communities and services</a:t>
            </a:r>
          </a:p>
          <a:p>
            <a:pPr>
              <a:lnSpc>
                <a:spcPct val="90000"/>
              </a:lnSpc>
            </a:pPr>
            <a:r>
              <a:rPr lang="en-US" sz="2800"/>
              <a:t>Increasing proportion of web pages in languages other than English (though absolute dominance of English likely to continue)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55575"/>
            <a:ext cx="8915400" cy="987425"/>
          </a:xfrm>
          <a:noFill/>
          <a:ln/>
        </p:spPr>
        <p:txBody>
          <a:bodyPr/>
          <a:lstStyle/>
          <a:p>
            <a:r>
              <a:rPr lang="en-US" sz="4000"/>
              <a:t>What are the Internet trends?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652-6A33-4B98-8335-85BA0AD69EAC}" type="slidenum">
              <a:rPr lang="en-US"/>
              <a:pPr/>
              <a:t>3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r>
              <a:rPr lang="en-US" sz="2800"/>
              <a:t>What are the issues and concerns in using the Internet as an information resource?</a:t>
            </a:r>
          </a:p>
          <a:p>
            <a:r>
              <a:rPr lang="en-US" sz="2800"/>
              <a:t>How to evaluate information resources on the Internet? </a:t>
            </a:r>
          </a:p>
          <a:p>
            <a:r>
              <a:rPr lang="en-US" sz="2800"/>
              <a:t>How to cite properly the information resources found on the Internet?</a:t>
            </a:r>
          </a:p>
          <a:p>
            <a:r>
              <a:rPr lang="en-US" sz="2800"/>
              <a:t>What are the ethical, legal and other issues involved in using the Internet?</a:t>
            </a:r>
          </a:p>
          <a:p>
            <a:r>
              <a:rPr lang="en-US" sz="2800"/>
              <a:t>What are the Internet trends?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B0C5-6ED6-4451-8F17-083CFE638C7C}" type="slidenum">
              <a:rPr lang="en-US"/>
              <a:pPr/>
              <a:t>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Unlike the case of printed douments quality of information on the Internet cannot be guaranteed</a:t>
            </a:r>
          </a:p>
          <a:p>
            <a:pPr>
              <a:lnSpc>
                <a:spcPct val="90000"/>
              </a:lnSpc>
            </a:pPr>
            <a:r>
              <a:rPr lang="en-US" sz="2800"/>
              <a:t>Almost anyone can publish on the web</a:t>
            </a:r>
          </a:p>
          <a:p>
            <a:pPr>
              <a:lnSpc>
                <a:spcPct val="90000"/>
              </a:lnSpc>
            </a:pPr>
            <a:r>
              <a:rPr lang="en-US" sz="2800"/>
              <a:t>Little editorial review</a:t>
            </a:r>
            <a:r>
              <a:rPr lang="en-US" sz="2800" i="1">
                <a:solidFill>
                  <a:schemeClr val="tx2"/>
                </a:solidFill>
              </a:rPr>
              <a:t> </a:t>
            </a:r>
            <a:r>
              <a:rPr lang="en-US" sz="2800"/>
              <a:t>process</a:t>
            </a:r>
          </a:p>
          <a:p>
            <a:pPr>
              <a:lnSpc>
                <a:spcPct val="90000"/>
              </a:lnSpc>
            </a:pPr>
            <a:r>
              <a:rPr lang="en-US" sz="2800"/>
              <a:t>Anonymity often makes it difficult to determine authorship</a:t>
            </a:r>
          </a:p>
          <a:p>
            <a:pPr>
              <a:lnSpc>
                <a:spcPct val="90000"/>
              </a:lnSpc>
            </a:pPr>
            <a:r>
              <a:rPr lang="en-US" sz="2800"/>
              <a:t>Information frequently is not dated, and if dated it is not necessarily very recent</a:t>
            </a:r>
          </a:p>
          <a:p>
            <a:pPr>
              <a:lnSpc>
                <a:spcPct val="90000"/>
              </a:lnSpc>
            </a:pPr>
            <a:r>
              <a:rPr lang="en-US" sz="2800"/>
              <a:t>One must develop skills to evaluate information found on the Internet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A8B0-4796-424A-BFFE-DDF597E43A20}" type="slidenum">
              <a:rPr lang="en-US"/>
              <a:pPr/>
              <a:t>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Criteria in evaluating Internet resources</a:t>
            </a:r>
          </a:p>
          <a:p>
            <a:pPr>
              <a:lnSpc>
                <a:spcPct val="90000"/>
              </a:lnSpc>
            </a:pPr>
            <a:r>
              <a:rPr lang="en-US" sz="2800"/>
              <a:t>Accuracy – free from error and alteration</a:t>
            </a:r>
          </a:p>
          <a:p>
            <a:pPr>
              <a:lnSpc>
                <a:spcPct val="90000"/>
              </a:lnSpc>
            </a:pPr>
            <a:r>
              <a:rPr lang="en-US" sz="2800"/>
              <a:t>Authority – credibility of author / publishing or sponsoring body</a:t>
            </a:r>
          </a:p>
          <a:p>
            <a:pPr>
              <a:lnSpc>
                <a:spcPct val="90000"/>
              </a:lnSpc>
            </a:pPr>
            <a:r>
              <a:rPr lang="en-US" sz="2800"/>
              <a:t>Objectivity – creator and/or sponsor’s point of view / bias </a:t>
            </a:r>
          </a:p>
          <a:p>
            <a:pPr>
              <a:lnSpc>
                <a:spcPct val="90000"/>
              </a:lnSpc>
            </a:pPr>
            <a:r>
              <a:rPr lang="en-US" sz="2800"/>
              <a:t>Currency – timeliness of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Content – scope and depth of material</a:t>
            </a:r>
          </a:p>
          <a:p>
            <a:pPr>
              <a:lnSpc>
                <a:spcPct val="90000"/>
              </a:lnSpc>
            </a:pPr>
            <a:r>
              <a:rPr lang="en-US" sz="2800"/>
              <a:t>Design – style, structure, and functionality </a:t>
            </a:r>
          </a:p>
          <a:p>
            <a:pPr>
              <a:lnSpc>
                <a:spcPct val="90000"/>
              </a:lnSpc>
            </a:pPr>
            <a:r>
              <a:rPr lang="en-US" sz="2800"/>
              <a:t>Accessibility – availability of the resources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46E3-D0CE-4E0E-A21C-58262F7D484E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Accuracy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Is it the original document?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it is not the original, is it authentic? Not altered or forged?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Is there a way to verify authenticity of the content?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Were the sources of information well documented?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How reliable is the information?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Are there any grammatical, spelling, and typographical errors on the page?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7600-A71A-4848-856D-1A01685A5034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Authority</a:t>
            </a:r>
          </a:p>
          <a:p>
            <a:pPr>
              <a:lnSpc>
                <a:spcPct val="90000"/>
              </a:lnSpc>
            </a:pPr>
            <a:r>
              <a:rPr lang="en-US" sz="2800"/>
              <a:t>Who is the author?</a:t>
            </a:r>
          </a:p>
          <a:p>
            <a:pPr>
              <a:lnSpc>
                <a:spcPct val="90000"/>
              </a:lnSpc>
            </a:pPr>
            <a:r>
              <a:rPr lang="en-US" sz="2800"/>
              <a:t>Is the author credible? qualified or an expert on the subject matter?</a:t>
            </a:r>
          </a:p>
          <a:p>
            <a:pPr>
              <a:lnSpc>
                <a:spcPct val="90000"/>
              </a:lnSpc>
            </a:pPr>
            <a:r>
              <a:rPr lang="en-US" sz="2800"/>
              <a:t>Is there a way to know more about the author? (education, current job position, publications etc.)</a:t>
            </a:r>
          </a:p>
          <a:p>
            <a:pPr>
              <a:lnSpc>
                <a:spcPct val="90000"/>
              </a:lnSpc>
            </a:pPr>
            <a:r>
              <a:rPr lang="en-US" sz="2800"/>
              <a:t>Who is the publisher of the page?</a:t>
            </a:r>
          </a:p>
          <a:p>
            <a:pPr>
              <a:lnSpc>
                <a:spcPct val="90000"/>
              </a:lnSpc>
            </a:pPr>
            <a:r>
              <a:rPr lang="en-US" sz="2800"/>
              <a:t>Is it a reputable publishing body?</a:t>
            </a:r>
          </a:p>
          <a:p>
            <a:pPr>
              <a:lnSpc>
                <a:spcPct val="90000"/>
              </a:lnSpc>
            </a:pPr>
            <a:r>
              <a:rPr lang="en-US" sz="2800"/>
              <a:t>Check the domain of the URL what does it tell you?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0593-0FE8-4B81-BF17-B4293DB9580F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Objectivity</a:t>
            </a:r>
          </a:p>
          <a:p>
            <a:pPr>
              <a:lnSpc>
                <a:spcPct val="90000"/>
              </a:lnSpc>
            </a:pPr>
            <a:r>
              <a:rPr lang="en-US" sz="2800"/>
              <a:t>From which point of view is the information presented?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show a minimum of bias?</a:t>
            </a:r>
          </a:p>
          <a:p>
            <a:pPr>
              <a:lnSpc>
                <a:spcPct val="90000"/>
              </a:lnSpc>
            </a:pPr>
            <a:r>
              <a:rPr lang="en-US" sz="2800"/>
              <a:t>Is it trying to sway opinion?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reflect the aims or purpose of the web site?</a:t>
            </a:r>
          </a:p>
          <a:p>
            <a:pPr>
              <a:lnSpc>
                <a:spcPct val="90000"/>
              </a:lnSpc>
            </a:pPr>
            <a:r>
              <a:rPr lang="en-US" sz="2800"/>
              <a:t>Does the site belong to individuals or organizations that have a stake on the matter? </a:t>
            </a:r>
          </a:p>
          <a:p>
            <a:pPr>
              <a:lnSpc>
                <a:spcPct val="90000"/>
              </a:lnSpc>
            </a:pPr>
            <a:r>
              <a:rPr lang="en-US" sz="2800"/>
              <a:t>Are any political or philosophical agendas being pushed?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2933-683E-493D-96F0-2B2EB92E5090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/>
              <a:t>How to evaluate web sites?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Currency / Timeliness</a:t>
            </a:r>
          </a:p>
          <a:p>
            <a:r>
              <a:rPr lang="en-US" sz="2800"/>
              <a:t>Is the information dated?</a:t>
            </a:r>
          </a:p>
          <a:p>
            <a:r>
              <a:rPr lang="en-US" sz="2800"/>
              <a:t>Is it timely? up-to-date?</a:t>
            </a:r>
          </a:p>
          <a:p>
            <a:r>
              <a:rPr lang="en-US" sz="2800"/>
              <a:t>Are the links current and still available?</a:t>
            </a:r>
          </a:p>
          <a:p>
            <a:r>
              <a:rPr lang="en-US" sz="2800"/>
              <a:t>Are there indications that the material is kept current?</a:t>
            </a:r>
          </a:p>
          <a:p>
            <a:r>
              <a:rPr lang="en-US" sz="2800"/>
              <a:t>When was the page created?</a:t>
            </a:r>
          </a:p>
          <a:p>
            <a:r>
              <a:rPr lang="en-US" sz="2800"/>
              <a:t>When was it last updated?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theme/theme1.xml><?xml version="1.0" encoding="utf-8"?>
<a:theme xmlns:a="http://schemas.openxmlformats.org/drawingml/2006/main" name="Globe">
  <a:themeElements>
    <a:clrScheme name="Globe 9">
      <a:dk1>
        <a:srgbClr val="003B76"/>
      </a:dk1>
      <a:lt1>
        <a:srgbClr val="FFFFFF"/>
      </a:lt1>
      <a:dk2>
        <a:srgbClr val="0066CC"/>
      </a:dk2>
      <a:lt2>
        <a:srgbClr val="FFFF00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9">
        <a:dk1>
          <a:srgbClr val="003B76"/>
        </a:dk1>
        <a:lt1>
          <a:srgbClr val="FFFFFF"/>
        </a:lt1>
        <a:dk2>
          <a:srgbClr val="0066CC"/>
        </a:dk2>
        <a:lt2>
          <a:srgbClr val="FFFF00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1875</TotalTime>
  <Words>1794</Words>
  <Application>Microsoft PowerPoint</Application>
  <PresentationFormat>On-screen Show (4:3)</PresentationFormat>
  <Paragraphs>262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Verdana</vt:lpstr>
      <vt:lpstr>Wingdings</vt:lpstr>
      <vt:lpstr>Globe</vt:lpstr>
      <vt:lpstr>The Internet As An Information Resource</vt:lpstr>
      <vt:lpstr>Learning outcomes</vt:lpstr>
      <vt:lpstr>Scope</vt:lpstr>
      <vt:lpstr>How to evaluate web sites?</vt:lpstr>
      <vt:lpstr>How to evaluate web sites?</vt:lpstr>
      <vt:lpstr>How to evaluate web sites?</vt:lpstr>
      <vt:lpstr>How to evaluate web sites?</vt:lpstr>
      <vt:lpstr>How to evaluate web sites?</vt:lpstr>
      <vt:lpstr>How to evaluate web sites?</vt:lpstr>
      <vt:lpstr>How to evaluate web sites?</vt:lpstr>
      <vt:lpstr>How to evaluate web sites?</vt:lpstr>
      <vt:lpstr>How to evaluate web sites?</vt:lpstr>
      <vt:lpstr>How to cite Internet resources?</vt:lpstr>
      <vt:lpstr>How to cite Internet resources?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ethical, legal and other issues involved in Internet use?</vt:lpstr>
      <vt:lpstr>What are the Internet trends?</vt:lpstr>
      <vt:lpstr>What are the Internet trends?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As An Information Resource</dc:title>
  <dc:creator>win</dc:creator>
  <cp:lastModifiedBy>User</cp:lastModifiedBy>
  <cp:revision>102</cp:revision>
  <dcterms:created xsi:type="dcterms:W3CDTF">2002-03-16T12:14:21Z</dcterms:created>
  <dcterms:modified xsi:type="dcterms:W3CDTF">2014-03-01T17:15:53Z</dcterms:modified>
</cp:coreProperties>
</file>