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0" r:id="rId3"/>
    <p:sldId id="257" r:id="rId4"/>
    <p:sldId id="400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405" r:id="rId18"/>
    <p:sldId id="390" r:id="rId19"/>
    <p:sldId id="391" r:id="rId20"/>
    <p:sldId id="392" r:id="rId21"/>
    <p:sldId id="404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1" r:id="rId30"/>
    <p:sldId id="402" r:id="rId31"/>
    <p:sldId id="36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AEE"/>
    <a:srgbClr val="0000FF"/>
    <a:srgbClr val="66FF33"/>
    <a:srgbClr val="FFFF0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5693" autoAdjust="0"/>
    <p:restoredTop sz="85304" autoAdjust="0"/>
  </p:normalViewPr>
  <p:slideViewPr>
    <p:cSldViewPr>
      <p:cViewPr>
        <p:scale>
          <a:sx n="50" d="100"/>
          <a:sy n="50" d="100"/>
        </p:scale>
        <p:origin x="-194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6" Type="http://schemas.openxmlformats.org/officeDocument/2006/relationships/slide" Target="slides/slide27.xml"/><Relationship Id="rId5" Type="http://schemas.openxmlformats.org/officeDocument/2006/relationships/slide" Target="slides/slide24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986E10-2D71-43B1-B28F-5EA3B7B169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233023-1B27-49CF-9A0A-5441C0BF06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84504-707C-44A6-963B-25EB32FCB776}" type="slidenum">
              <a:rPr lang="en-US"/>
              <a:pPr/>
              <a:t>1</a:t>
            </a:fld>
            <a:endParaRPr lang="en-US"/>
          </a:p>
        </p:txBody>
      </p:sp>
      <p:sp>
        <p:nvSpPr>
          <p:cNvPr id="880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BF812-EAA9-4E57-B018-A7E0BE6DE73D}" type="slidenum">
              <a:rPr lang="en-US"/>
              <a:pPr/>
              <a:t>3</a:t>
            </a:fld>
            <a:endParaRPr lang="en-US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600200"/>
            <a:ext cx="9142413" cy="1371600"/>
            <a:chOff x="0" y="1248"/>
            <a:chExt cx="5759" cy="864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AutoShape 15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AutoShape 17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AutoShape 18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124200"/>
            <a:ext cx="6400800" cy="1752600"/>
          </a:xfrm>
        </p:spPr>
        <p:txBody>
          <a:bodyPr anchor="t" anchorCtr="0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7B07CA-D42E-4DDB-B278-A9D000AE4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0E316-F5F6-4A96-9D57-2A1AA0F8B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7A30-B58C-45DA-B688-F09D79002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EB52-6084-4437-BCD6-DDC0C6827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8870-75F1-4010-90AD-DA0DE6EEF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94B66-44ED-47D1-B834-B08F32B03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5956F-093D-4BF4-BDAC-93D78837D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B9F5D-4FDD-4A48-B044-01137A0CF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5AFDB-A1E2-4594-92C5-1E5D15DA9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32783-6438-4E5F-8658-42988E2682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8AAF6-0BAA-4DB6-8CA2-1D0174D9A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457325"/>
            <a:ext cx="9142413" cy="65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4938" y="1676400"/>
            <a:ext cx="8856662" cy="1444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317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032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7731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0445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13160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5859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185737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128838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2398713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26717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29416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32131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34845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3754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992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UNESCO ICTLIP Module 6.  Lesson 1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038FC9-1BA5-4B25-AC52-5C77F506CB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1968500"/>
            <a:ext cx="9142413" cy="650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40274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42989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45688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48402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51117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5381625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565308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5924550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6194425" y="1617663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>
            <a:off x="64674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67373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7008813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7" name="AutoShape 37"/>
          <p:cNvSpPr>
            <a:spLocks noChangeArrowheads="1"/>
          </p:cNvSpPr>
          <p:nvPr/>
        </p:nvSpPr>
        <p:spPr bwMode="auto">
          <a:xfrm>
            <a:off x="7280275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755015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9" name="AutoShape 39"/>
          <p:cNvSpPr>
            <a:spLocks noChangeArrowheads="1"/>
          </p:cNvSpPr>
          <p:nvPr/>
        </p:nvSpPr>
        <p:spPr bwMode="auto">
          <a:xfrm>
            <a:off x="78184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8089900" y="1617663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8361363" y="1617663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8631238" y="1617663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B94AE26-4590-4008-A4DD-051C0AC73B35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295400"/>
          </a:xfrm>
        </p:spPr>
        <p:txBody>
          <a:bodyPr/>
          <a:lstStyle/>
          <a:p>
            <a:r>
              <a:rPr lang="en-US"/>
              <a:t>Web Page Concept </a:t>
            </a:r>
            <a:br>
              <a:rPr lang="en-US"/>
            </a:br>
            <a:r>
              <a:rPr lang="en-US"/>
              <a:t>and Design 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1447800"/>
            <a:ext cx="7086600" cy="457200"/>
          </a:xfrm>
        </p:spPr>
        <p:txBody>
          <a:bodyPr/>
          <a:lstStyle/>
          <a:p>
            <a:pPr algn="ctr"/>
            <a:r>
              <a:rPr lang="en-US" sz="2800" b="1">
                <a:solidFill>
                  <a:srgbClr val="FFFFFF"/>
                </a:solidFill>
              </a:rPr>
              <a:t>Getting a Web Site Up and Running</a:t>
            </a:r>
            <a:endParaRPr lang="en-US" sz="2800" b="1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3581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kumimoji="1" lang="en-US" sz="3200" b="1">
                <a:solidFill>
                  <a:srgbClr val="FFFFFF"/>
                </a:solidFill>
              </a:rPr>
              <a:t>Lesson 4. Web Site Publishing and Maintenance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/>
      <p:bldP spid="2053" grpId="0" build="p" autoUpdateAnimBg="0" advAuto="3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174F-98B5-48EA-B2FB-DFD9DACB9564}" type="slidenum">
              <a:rPr lang="en-US"/>
              <a:pPr/>
              <a:t>10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Where to host your web site?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There are three ways to host your web site:</a:t>
            </a:r>
          </a:p>
          <a:p>
            <a:pPr lvl="1">
              <a:lnSpc>
                <a:spcPct val="90000"/>
              </a:lnSpc>
            </a:pPr>
            <a:r>
              <a:rPr lang="en-US"/>
              <a:t>Have your own web server</a:t>
            </a:r>
          </a:p>
          <a:p>
            <a:pPr lvl="1">
              <a:lnSpc>
                <a:spcPct val="90000"/>
              </a:lnSpc>
            </a:pPr>
            <a:r>
              <a:rPr lang="en-US">
                <a:cs typeface="Times New Roman" pitchFamily="18" charset="0"/>
              </a:rPr>
              <a:t>Host it on commercial web hosting sites for free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Host in on commercial web hosting sites for a fee</a:t>
            </a:r>
          </a:p>
          <a:p>
            <a:pPr>
              <a:lnSpc>
                <a:spcPct val="90000"/>
              </a:lnSpc>
            </a:pPr>
            <a:r>
              <a:rPr lang="en-US"/>
              <a:t>Each option has its advantages and disadvantages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13ED-6304-4CB3-AD76-624412A2A15D}" type="slidenum">
              <a:rPr lang="en-US"/>
              <a:pPr/>
              <a:t>11</a:t>
            </a:fld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Having your own web server gives you greater control over the application programs running on your server and access to your web site, updating,  troubleshooting and maintenance</a:t>
            </a:r>
          </a:p>
          <a:p>
            <a:pPr>
              <a:lnSpc>
                <a:spcPct val="90000"/>
              </a:lnSpc>
            </a:pPr>
            <a:r>
              <a:rPr lang="en-US" sz="2800"/>
              <a:t>Must meet the the hardware and software requirements with adequate bandwidth Internet connection</a:t>
            </a:r>
          </a:p>
          <a:p>
            <a:pPr>
              <a:lnSpc>
                <a:spcPct val="90000"/>
              </a:lnSpc>
            </a:pPr>
            <a:r>
              <a:rPr lang="en-US" sz="2800"/>
              <a:t>Personnel must have expertise in setting up, updating, managing and maintaining servers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Where to host your web site?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FB00-D6F5-43C9-B50C-588EE0FDE32E}" type="slidenum">
              <a:rPr lang="en-US"/>
              <a:pPr/>
              <a:t>12</a:t>
            </a:fld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Free web hosting sites mean that you need not incur the cost of buying the necessary hardware and software, pay for Internet connection bandwidth, or hire personnel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Downside: loaded with advertisements, limited file storage size, and will be restricted to certain applications that will run on your web site</a:t>
            </a:r>
          </a:p>
          <a:p>
            <a:pPr>
              <a:lnSpc>
                <a:spcPct val="90000"/>
              </a:lnSpc>
            </a:pPr>
            <a:r>
              <a:rPr lang="en-US" sz="2800"/>
              <a:t>Typically have a slow download capability and weak file security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Where to host your web site?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2AD9-054B-4B87-A944-65EDE391C25F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534400" cy="4267200"/>
          </a:xfrm>
        </p:spPr>
        <p:txBody>
          <a:bodyPr/>
          <a:lstStyle/>
          <a:p>
            <a:r>
              <a:rPr lang="en-US" sz="2800"/>
              <a:t>Commercial web hosting companies usually offer two options: </a:t>
            </a:r>
          </a:p>
          <a:p>
            <a:r>
              <a:rPr lang="en-US" sz="2800">
                <a:cs typeface="Times New Roman" pitchFamily="18" charset="0"/>
              </a:rPr>
              <a:t>file storage space for hosting  your web site with support for some application tools like flash or cgi-bin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or all these features plus services such as the  development and design of your web site 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Where to host your web site?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C21-977E-408D-B520-9D92602789B8}" type="slidenum">
              <a:rPr lang="en-US"/>
              <a:pPr/>
              <a:t>14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High cost relative to the amount of services being provided</a:t>
            </a:r>
          </a:p>
          <a:p>
            <a:pPr>
              <a:lnSpc>
                <a:spcPct val="90000"/>
              </a:lnSpc>
            </a:pPr>
            <a:r>
              <a:rPr lang="en-US" sz="2800"/>
              <a:t>Weak file security and confidentiality; </a:t>
            </a:r>
            <a:r>
              <a:rPr lang="en-US" sz="2800">
                <a:cs typeface="Times New Roman" pitchFamily="18" charset="0"/>
              </a:rPr>
              <a:t>you must trust an outside organization with full access to your web site, and this can be risky even with a non-disclosure agreement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The risk of becoming overly </a:t>
            </a:r>
            <a:r>
              <a:rPr lang="en-US" sz="2800"/>
              <a:t>dependent to the company providing services and its stability and capability to continue doing business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Where to host your web site?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E900C-5B90-4126-86EE-8D0E23DE8679}" type="slidenum">
              <a:rPr lang="en-US"/>
              <a:pPr/>
              <a:t>15</a:t>
            </a:fld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Your choice should be based on the purpose of the web site, the target audience, the information and services to be provided, and your organizations human, material and financial resources</a:t>
            </a:r>
          </a:p>
          <a:p>
            <a:pPr>
              <a:lnSpc>
                <a:spcPct val="90000"/>
              </a:lnSpc>
            </a:pPr>
            <a:r>
              <a:rPr lang="en-US"/>
              <a:t>Provisions should be allotted for the continuous growth of your institution’s web site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Where to host your web site?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42DBD-D475-4C3C-9360-7B7FD2485800}" type="slidenum">
              <a:rPr lang="en-US"/>
              <a:pPr/>
              <a:t>16</a:t>
            </a:fld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05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Read the following articles:</a:t>
            </a:r>
          </a:p>
          <a:p>
            <a:pPr>
              <a:lnSpc>
                <a:spcPct val="90000"/>
              </a:lnSpc>
            </a:pPr>
            <a:r>
              <a:rPr lang="en-US" sz="2800"/>
              <a:t>Finding a Home for Your Site.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http://www.learnthenet.com/english/html/51server.htm</a:t>
            </a:r>
          </a:p>
          <a:p>
            <a:pPr>
              <a:lnSpc>
                <a:spcPct val="90000"/>
              </a:lnSpc>
            </a:pPr>
            <a:r>
              <a:rPr lang="en-US" sz="2800"/>
              <a:t>Choosing a Webhosting Company.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http://www.webmasterbase.com/article/5</a:t>
            </a:r>
          </a:p>
          <a:p>
            <a:pPr>
              <a:lnSpc>
                <a:spcPct val="90000"/>
              </a:lnSpc>
            </a:pPr>
            <a:r>
              <a:rPr lang="en-US" sz="2800"/>
              <a:t>How to Choose a Web Host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http://www.thesitewizard.com/archive/findhost.shtml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4.2</a:t>
            </a:r>
          </a:p>
        </p:txBody>
      </p:sp>
      <p:pic>
        <p:nvPicPr>
          <p:cNvPr id="193542" name="Picture 6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682-5E5D-4C56-AE5E-F19148EE77E7}" type="slidenum">
              <a:rPr lang="en-US"/>
              <a:pPr/>
              <a:t>17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Visit some of the web hosting sites offering free or commercial hosting and compare the cost, file storage space, features and added value services</a:t>
            </a:r>
          </a:p>
          <a:p>
            <a:pPr>
              <a:lnSpc>
                <a:spcPct val="90000"/>
              </a:lnSpc>
            </a:pPr>
            <a:r>
              <a:rPr lang="en-US" sz="2800"/>
              <a:t>Register at one of the free web hosting site for example Netfirm http://www.netfirms.com to be able to complete the activities for this lesson</a:t>
            </a:r>
          </a:p>
          <a:p>
            <a:pPr>
              <a:lnSpc>
                <a:spcPct val="90000"/>
              </a:lnSpc>
            </a:pPr>
            <a:r>
              <a:rPr lang="en-US" sz="2800"/>
              <a:t>You may opt to use your own web server for the activities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4.2</a:t>
            </a:r>
          </a:p>
        </p:txBody>
      </p:sp>
      <p:pic>
        <p:nvPicPr>
          <p:cNvPr id="209924" name="Picture 4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89D5-90D7-4B0B-B4EF-9200E5130FCA}" type="slidenum">
              <a:rPr lang="en-US"/>
              <a:pPr/>
              <a:t>18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How to upload your web site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267200"/>
          </a:xfrm>
        </p:spPr>
        <p:txBody>
          <a:bodyPr/>
          <a:lstStyle/>
          <a:p>
            <a:r>
              <a:rPr lang="en-US"/>
              <a:t>Your web site must be uploaded to a web server connected to the Internet in order to be accessed on the Web, the host for your web site </a:t>
            </a:r>
          </a:p>
          <a:p>
            <a:r>
              <a:rPr lang="en-US"/>
              <a:t>Use a FTP client program to connect to your host in order to upload (transfer) your web site (files and other documents) to the server  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90AB-5360-4DC2-8042-0B65688B8766}" type="slidenum">
              <a:rPr lang="en-US"/>
              <a:pPr/>
              <a:t>19</a:t>
            </a:fld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267200"/>
          </a:xfrm>
        </p:spPr>
        <p:txBody>
          <a:bodyPr/>
          <a:lstStyle/>
          <a:p>
            <a:r>
              <a:rPr lang="en-US"/>
              <a:t>One of the most popular FTP program for PC is WS_FTP LE downloadable at FTPplanet.com  and it is free for personal and educational use</a:t>
            </a:r>
          </a:p>
          <a:p>
            <a:r>
              <a:rPr lang="en-US"/>
              <a:t>Test you web site before uploading to the server, then test it again once it has been uploaded</a:t>
            </a: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How to upload your web site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BA53-0016-421D-A5A7-F74AA5B02DA6}" type="slidenum">
              <a:rPr lang="en-US"/>
              <a:pPr/>
              <a:t>2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915400" cy="4267200"/>
          </a:xfrm>
        </p:spPr>
        <p:txBody>
          <a:bodyPr/>
          <a:lstStyle/>
          <a:p>
            <a:r>
              <a:rPr lang="en-US" sz="2400"/>
              <a:t>What are the steps in publishing a web site?</a:t>
            </a:r>
          </a:p>
          <a:p>
            <a:r>
              <a:rPr lang="en-US" sz="2400"/>
              <a:t>Why is it important to secure a domain name?</a:t>
            </a:r>
          </a:p>
          <a:p>
            <a:r>
              <a:rPr lang="en-US" sz="2400"/>
              <a:t>What web hosting services are available?</a:t>
            </a:r>
          </a:p>
          <a:p>
            <a:r>
              <a:rPr lang="en-US" sz="2400"/>
              <a:t>What do you need to upload the web pages to a web host?</a:t>
            </a:r>
          </a:p>
          <a:p>
            <a:r>
              <a:rPr lang="en-US" sz="2400"/>
              <a:t>What are the steps in updating and maintaining a web site? </a:t>
            </a:r>
          </a:p>
          <a:p>
            <a:r>
              <a:rPr lang="en-US" sz="2400"/>
              <a:t>How do you promote and market your web site?</a:t>
            </a:r>
          </a:p>
          <a:p>
            <a:r>
              <a:rPr lang="en-US" sz="2400"/>
              <a:t>What are the ethical, legal and other issues related to web publishing?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A2EA-FBB1-441D-9B17-13F1790E525B}" type="slidenum">
              <a:rPr lang="en-US"/>
              <a:pPr/>
              <a:t>20</a:t>
            </a:fld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800600"/>
          </a:xfrm>
        </p:spPr>
        <p:txBody>
          <a:bodyPr/>
          <a:lstStyle/>
          <a:p>
            <a:r>
              <a:rPr lang="en-US"/>
              <a:t>Read these tutorials to how to upload web pages:</a:t>
            </a:r>
          </a:p>
          <a:p>
            <a:r>
              <a:rPr lang="en-US"/>
              <a:t>Uploading Your Pages [Online] URL </a:t>
            </a:r>
          </a:p>
          <a:p>
            <a:pPr lvl="1"/>
            <a:r>
              <a:rPr lang="en-US"/>
              <a:t>http://html.about.com/library/beginning/bl_begin122298.htm</a:t>
            </a:r>
          </a:p>
          <a:p>
            <a:r>
              <a:rPr lang="en-US"/>
              <a:t>Uploading Web Pages to Your Host [Online] URL </a:t>
            </a:r>
          </a:p>
          <a:p>
            <a:pPr lvl="1"/>
            <a:r>
              <a:rPr lang="en-US"/>
              <a:t>http://www.ftpplanet.com/ftpresources/webpage.htm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4.3</a:t>
            </a:r>
          </a:p>
        </p:txBody>
      </p:sp>
      <p:pic>
        <p:nvPicPr>
          <p:cNvPr id="196614" name="Picture 6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259C-698A-4B54-B4BB-F46F8ED0640A}" type="slidenum">
              <a:rPr lang="en-US"/>
              <a:pPr/>
              <a:t>21</a:t>
            </a:fld>
            <a:endParaRPr lang="en-US"/>
          </a:p>
        </p:txBody>
      </p:sp>
      <p:sp>
        <p:nvSpPr>
          <p:cNvPr id="20889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724400"/>
          </a:xfrm>
        </p:spPr>
        <p:txBody>
          <a:bodyPr/>
          <a:lstStyle/>
          <a:p>
            <a:r>
              <a:rPr lang="en-US" sz="2800"/>
              <a:t>Download WS_FTP LE or get hold of an FTP program that will work with your system</a:t>
            </a:r>
          </a:p>
          <a:p>
            <a:r>
              <a:rPr lang="en-US" sz="2800"/>
              <a:t>WS_FTP is supported at Netfirms.com and has its own help file on how to use WS_FTP</a:t>
            </a:r>
          </a:p>
          <a:p>
            <a:r>
              <a:rPr lang="en-US" sz="2800"/>
              <a:t>Connect to the web server of your host and upload your web pages</a:t>
            </a:r>
          </a:p>
          <a:p>
            <a:r>
              <a:rPr lang="en-US" sz="2800"/>
              <a:t>Test your web site and submit your URL to your course coordinator/instructor</a:t>
            </a:r>
          </a:p>
        </p:txBody>
      </p:sp>
      <p:sp>
        <p:nvSpPr>
          <p:cNvPr id="208899" name="Rectangle 10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4.3</a:t>
            </a:r>
          </a:p>
        </p:txBody>
      </p:sp>
      <p:pic>
        <p:nvPicPr>
          <p:cNvPr id="208900" name="Picture 1028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DE64-6F3E-47FD-925C-952D55B8906A}" type="slidenum">
              <a:rPr lang="en-US"/>
              <a:pPr/>
              <a:t>22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525000" cy="1143000"/>
          </a:xfrm>
        </p:spPr>
        <p:txBody>
          <a:bodyPr/>
          <a:lstStyle/>
          <a:p>
            <a:r>
              <a:rPr lang="en-US"/>
              <a:t>How to manage your web site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information in your web site should be updated for timeliness and accuracy</a:t>
            </a:r>
          </a:p>
          <a:p>
            <a:pPr>
              <a:lnSpc>
                <a:spcPct val="90000"/>
              </a:lnSpc>
            </a:pPr>
            <a:r>
              <a:rPr lang="en-US" sz="2800"/>
              <a:t>Due to the Internet’s dynamic nature,  links on you site should be validated periodically to eliminate or at least minimize dead links - links to unavailable information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Make use of your  Web site to provide where needed new information and services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F6A8-51D9-472A-93CE-D40BCE7F6381}" type="slidenum">
              <a:rPr lang="en-US"/>
              <a:pPr/>
              <a:t>23</a:t>
            </a:fld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534400" cy="4038600"/>
          </a:xfrm>
        </p:spPr>
        <p:txBody>
          <a:bodyPr/>
          <a:lstStyle/>
          <a:p>
            <a:r>
              <a:rPr lang="en-US"/>
              <a:t>Provide for user feedback through email and/or forms</a:t>
            </a:r>
          </a:p>
          <a:p>
            <a:r>
              <a:rPr lang="en-US"/>
              <a:t>Measure and analyze the web site traffic </a:t>
            </a:r>
          </a:p>
          <a:p>
            <a:r>
              <a:rPr lang="en-US"/>
              <a:t>Use the resources available on the Web for maintaining web sites: HTML validator, Netmechanic, etc.</a:t>
            </a:r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525000" cy="1143000"/>
          </a:xfrm>
          <a:noFill/>
          <a:ln/>
        </p:spPr>
        <p:txBody>
          <a:bodyPr/>
          <a:lstStyle/>
          <a:p>
            <a:r>
              <a:rPr lang="en-US"/>
              <a:t>How to manage your web site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80A73-2CCA-44F4-A884-665DB1059B91}" type="slidenum">
              <a:rPr lang="en-US"/>
              <a:pPr/>
              <a:t>24</a:t>
            </a:fld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Read the following:</a:t>
            </a:r>
          </a:p>
          <a:p>
            <a:pPr>
              <a:lnSpc>
                <a:spcPct val="90000"/>
              </a:lnSpc>
            </a:pPr>
            <a:r>
              <a:rPr lang="en-US" sz="2800"/>
              <a:t>Maintenance and Updating http://www.learnthenet.com/english/html/52publiz.htm</a:t>
            </a:r>
          </a:p>
          <a:p>
            <a:pPr>
              <a:lnSpc>
                <a:spcPct val="90000"/>
              </a:lnSpc>
            </a:pPr>
            <a:r>
              <a:rPr lang="en-US" sz="2800"/>
              <a:t>Getting Feedback                        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http://www.learnthenet.com/english/html/54feedbk.htm</a:t>
            </a:r>
          </a:p>
          <a:p>
            <a:pPr>
              <a:lnSpc>
                <a:spcPct val="90000"/>
              </a:lnSpc>
            </a:pPr>
            <a:r>
              <a:rPr lang="en-US" sz="2800"/>
              <a:t>Measuring Traffic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http://www.learnthenet.com/english/html/55measur.htm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4.4</a:t>
            </a:r>
          </a:p>
        </p:txBody>
      </p:sp>
      <p:pic>
        <p:nvPicPr>
          <p:cNvPr id="199686" name="Picture 6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DE13-2494-4C6F-9C85-1439421F3991}" type="slidenum">
              <a:rPr lang="en-US"/>
              <a:pPr/>
              <a:t>25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525000" cy="1143000"/>
          </a:xfrm>
        </p:spPr>
        <p:txBody>
          <a:bodyPr/>
          <a:lstStyle/>
          <a:p>
            <a:r>
              <a:rPr lang="en-US"/>
              <a:t>How to promote your web site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495800"/>
          </a:xfrm>
        </p:spPr>
        <p:txBody>
          <a:bodyPr/>
          <a:lstStyle/>
          <a:p>
            <a:r>
              <a:rPr lang="en-US" sz="2800"/>
              <a:t>Your web site promotion should be done using all the available resources at your disposal, tri media, on the Net, by word of mouth, demonstrations, training sessions, workshops, etc.</a:t>
            </a:r>
          </a:p>
          <a:p>
            <a:r>
              <a:rPr lang="en-US" sz="2800"/>
              <a:t>Aside from press releases and advertisements in  newspapers, radio and television, you can submit your web site to search engines to establish your presence online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FE3F-A665-4166-A4B4-EC3E352E32CF}" type="slidenum">
              <a:rPr lang="en-US"/>
              <a:pPr/>
              <a:t>26</a:t>
            </a:fld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648200"/>
          </a:xfrm>
        </p:spPr>
        <p:txBody>
          <a:bodyPr/>
          <a:lstStyle/>
          <a:p>
            <a:r>
              <a:rPr lang="en-US" sz="2800"/>
              <a:t>Search engines require you to submit a description of your web site, what information, services or products are available, who is responsible and other related information </a:t>
            </a:r>
          </a:p>
          <a:p>
            <a:r>
              <a:rPr lang="en-US" sz="2800"/>
              <a:t>You can also make posters, flyers and leaflets with a description of your web site and its URL </a:t>
            </a:r>
          </a:p>
          <a:p>
            <a:r>
              <a:rPr lang="en-US" sz="2800"/>
              <a:t>Promote it during workshops and training sessions</a:t>
            </a:r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525000" cy="1143000"/>
          </a:xfrm>
          <a:noFill/>
          <a:ln/>
        </p:spPr>
        <p:txBody>
          <a:bodyPr/>
          <a:lstStyle/>
          <a:p>
            <a:r>
              <a:rPr lang="en-US"/>
              <a:t>How to promote your web site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79486-364B-4B91-95D4-CB9CDFACC1C7}" type="slidenum">
              <a:rPr lang="en-US"/>
              <a:pPr/>
              <a:t>27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a short description of your web site</a:t>
            </a:r>
          </a:p>
          <a:p>
            <a:r>
              <a:rPr lang="en-US"/>
              <a:t>Submit it to different search engines</a:t>
            </a:r>
          </a:p>
          <a:p>
            <a:r>
              <a:rPr lang="en-US"/>
              <a:t>Submit a copy to your course instructor / coordinator</a:t>
            </a:r>
          </a:p>
          <a:p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4.5</a:t>
            </a:r>
          </a:p>
        </p:txBody>
      </p:sp>
      <p:pic>
        <p:nvPicPr>
          <p:cNvPr id="202758" name="Picture 6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ADA9-3E4D-468C-B8F2-D7902EEC5B27}" type="slidenum">
              <a:rPr lang="en-US"/>
              <a:pPr/>
              <a:t>28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Ethics, legal, and other issues in Web publishing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58200" cy="4267200"/>
          </a:xfrm>
        </p:spPr>
        <p:txBody>
          <a:bodyPr/>
          <a:lstStyle/>
          <a:p>
            <a:r>
              <a:rPr lang="en-US"/>
              <a:t>Netiquettes - accepted behavior on the Net</a:t>
            </a:r>
          </a:p>
          <a:p>
            <a:r>
              <a:rPr lang="en-US"/>
              <a:t>Privacy and confidentiality - protect your privacy and respect confidentiality of records </a:t>
            </a:r>
          </a:p>
          <a:p>
            <a:r>
              <a:rPr lang="en-US"/>
              <a:t>File security - from viruses and hackers; provision for file back up and disaster recovery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3E8D-874E-4A0E-9CBA-026A1A4D6ACE}" type="slidenum">
              <a:rPr lang="en-US"/>
              <a:pPr/>
              <a:t>29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Ethics, legal, and other issues in Web publishing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Copyright and Intellectual Property Rights</a:t>
            </a:r>
          </a:p>
          <a:p>
            <a:pPr>
              <a:lnSpc>
                <a:spcPct val="90000"/>
              </a:lnSpc>
            </a:pPr>
            <a:r>
              <a:rPr lang="en-US"/>
              <a:t>Fair Use of copyrighted works for educational and research purposes</a:t>
            </a:r>
          </a:p>
          <a:p>
            <a:pPr>
              <a:lnSpc>
                <a:spcPct val="90000"/>
              </a:lnSpc>
            </a:pPr>
            <a:r>
              <a:rPr lang="en-US"/>
              <a:t>Reference citation of electronic resources</a:t>
            </a:r>
          </a:p>
          <a:p>
            <a:pPr>
              <a:lnSpc>
                <a:spcPct val="90000"/>
              </a:lnSpc>
            </a:pPr>
            <a:r>
              <a:rPr lang="en-US"/>
              <a:t>Obtaining permission to link to web sites before making the link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1440-6B38-4A4C-BBAF-2EA342826695}" type="slidenum">
              <a:rPr lang="en-US"/>
              <a:pPr/>
              <a:t>3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outcomes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10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Identify the steps in web publishing, update and maintenance</a:t>
            </a:r>
          </a:p>
          <a:p>
            <a:pPr>
              <a:lnSpc>
                <a:spcPct val="90000"/>
              </a:lnSpc>
            </a:pPr>
            <a:r>
              <a:rPr lang="en-US" sz="2800"/>
              <a:t>Realize the importance of a domain name</a:t>
            </a:r>
          </a:p>
          <a:p>
            <a:pPr>
              <a:lnSpc>
                <a:spcPct val="90000"/>
              </a:lnSpc>
            </a:pPr>
            <a:r>
              <a:rPr lang="en-US" sz="2800"/>
              <a:t>Differentiate between web hosting services </a:t>
            </a:r>
          </a:p>
          <a:p>
            <a:pPr>
              <a:lnSpc>
                <a:spcPct val="90000"/>
              </a:lnSpc>
            </a:pPr>
            <a:r>
              <a:rPr lang="en-US" sz="2800"/>
              <a:t>Upload web pages to a web host</a:t>
            </a:r>
          </a:p>
          <a:p>
            <a:pPr>
              <a:lnSpc>
                <a:spcPct val="90000"/>
              </a:lnSpc>
            </a:pPr>
            <a:r>
              <a:rPr lang="en-US" sz="2800"/>
              <a:t>Demonstrate the ability to promote and market a library’s web site</a:t>
            </a:r>
          </a:p>
          <a:p>
            <a:pPr>
              <a:lnSpc>
                <a:spcPct val="90000"/>
              </a:lnSpc>
            </a:pPr>
            <a:r>
              <a:rPr lang="en-US" sz="2800"/>
              <a:t>Address ethical, legal and other issues related to web publishing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7851-F994-46E1-A735-F324FB819AD5}" type="slidenum">
              <a:rPr lang="en-US"/>
              <a:pPr/>
              <a:t>30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Ethics, legal, and other issues in Web publishing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4191000"/>
          </a:xfrm>
        </p:spPr>
        <p:txBody>
          <a:bodyPr/>
          <a:lstStyle/>
          <a:p>
            <a:r>
              <a:rPr lang="en-US"/>
              <a:t>Web site evaluation – quality, accuracy, timeliness of information, design effectiveness</a:t>
            </a:r>
          </a:p>
          <a:p>
            <a:r>
              <a:rPr lang="en-US"/>
              <a:t>Accessibility design – provisions for the physically handicapped, specially the visually challenged who uses the Internet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BDA96-C608-4F78-B6FF-00F1F69A67B5}" type="slidenum">
              <a:rPr lang="en-US"/>
              <a:pPr/>
              <a:t>31</a:t>
            </a:fld>
            <a:endParaRPr lang="en-US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4.6</a:t>
            </a:r>
          </a:p>
        </p:txBody>
      </p:sp>
      <p:sp>
        <p:nvSpPr>
          <p:cNvPr id="157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Read these articles:</a:t>
            </a:r>
          </a:p>
          <a:p>
            <a:pPr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Copyright Law and Fair Use. Stanford. [Online] URL </a:t>
            </a:r>
          </a:p>
          <a:p>
            <a:pPr lvl="1">
              <a:lnSpc>
                <a:spcPct val="90000"/>
              </a:lnSpc>
            </a:pPr>
            <a:r>
              <a:rPr lang="en-US" sz="1800" b="1">
                <a:cs typeface="Times New Roman" pitchFamily="18" charset="0"/>
              </a:rPr>
              <a:t>http://www-sul.stanford.edu/cpyright.html</a:t>
            </a:r>
          </a:p>
          <a:p>
            <a:pPr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Copyright Basics. Copyright Office. Library of Congress. [Online] URL  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http://www.loc.gov/copyright/circs/circ1.html</a:t>
            </a:r>
            <a:r>
              <a:rPr lang="en-US" sz="2000" b="1"/>
              <a:t> </a:t>
            </a:r>
          </a:p>
          <a:p>
            <a:pPr>
              <a:lnSpc>
                <a:spcPct val="90000"/>
              </a:lnSpc>
            </a:pPr>
            <a:r>
              <a:rPr lang="en-US" sz="2000" b="1"/>
              <a:t>Rinaldi, Arlene H. The Net: User Guidelines and Netiquette. [Online] URL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http://www.fau.edu/netiquette/net/</a:t>
            </a:r>
            <a:endParaRPr lang="en-US" sz="1800" b="1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WebRef: What Makes a Great Web Site? INT Media Group. [Online] URL  </a:t>
            </a:r>
          </a:p>
          <a:p>
            <a:pPr lvl="1"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http://webreference.com/greatsite.html</a:t>
            </a:r>
            <a:r>
              <a:rPr lang="en-US" sz="2000" b="1"/>
              <a:t> /</a:t>
            </a:r>
          </a:p>
        </p:txBody>
      </p:sp>
      <p:pic>
        <p:nvPicPr>
          <p:cNvPr id="157700" name="Picture 1028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1A4E-03CC-4354-AE94-7DC9E9BB427F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steps in publishing a web site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Secure a domain name</a:t>
            </a:r>
          </a:p>
          <a:p>
            <a:pPr>
              <a:lnSpc>
                <a:spcPct val="90000"/>
              </a:lnSpc>
            </a:pPr>
            <a:r>
              <a:rPr lang="en-US" sz="2800"/>
              <a:t>Acquire web hosting services </a:t>
            </a:r>
          </a:p>
          <a:p>
            <a:pPr>
              <a:lnSpc>
                <a:spcPct val="90000"/>
              </a:lnSpc>
            </a:pPr>
            <a:r>
              <a:rPr lang="en-US" sz="2800"/>
              <a:t>Test the website</a:t>
            </a:r>
          </a:p>
          <a:p>
            <a:pPr>
              <a:lnSpc>
                <a:spcPct val="90000"/>
              </a:lnSpc>
            </a:pPr>
            <a:r>
              <a:rPr lang="en-US" sz="2800"/>
              <a:t>Upload the web pages</a:t>
            </a:r>
          </a:p>
          <a:p>
            <a:pPr>
              <a:lnSpc>
                <a:spcPct val="90000"/>
              </a:lnSpc>
            </a:pPr>
            <a:r>
              <a:rPr lang="en-US" sz="2800"/>
              <a:t>Update the information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Validate the links</a:t>
            </a:r>
          </a:p>
          <a:p>
            <a:pPr>
              <a:lnSpc>
                <a:spcPct val="90000"/>
              </a:lnSpc>
            </a:pPr>
            <a:r>
              <a:rPr lang="en-US" sz="2800"/>
              <a:t>Promote the site</a:t>
            </a:r>
          </a:p>
          <a:p>
            <a:pPr>
              <a:lnSpc>
                <a:spcPct val="90000"/>
              </a:lnSpc>
            </a:pPr>
            <a:r>
              <a:rPr lang="en-US" sz="2800"/>
              <a:t>Address issues and concerns in web publishing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autoUpdateAnimBg="0"/>
      <p:bldP spid="2048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32C7-C115-497F-8BCE-6B58C4A0C963}" type="slidenum">
              <a:rPr lang="en-US"/>
              <a:pPr/>
              <a:t>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How to get your own domain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4267200"/>
          </a:xfrm>
        </p:spPr>
        <p:txBody>
          <a:bodyPr/>
          <a:lstStyle/>
          <a:p>
            <a:r>
              <a:rPr lang="en-US" sz="2800"/>
              <a:t>Think of a short name that would best describe your institution. It can be an acronym or a “nickname” with the appropriate top level domain (TLD) like: mylibrary.edu or mylibrary.com or mylibrary.org or mylibrary.net</a:t>
            </a:r>
          </a:p>
          <a:p>
            <a:r>
              <a:rPr lang="en-US" sz="2800"/>
              <a:t>Search on one of the domain registrars to find out if the name you have chosen is still available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C24B-7766-42AD-8714-36B59AFD116B}" type="slidenum">
              <a:rPr lang="en-US"/>
              <a:pPr/>
              <a:t>6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How to get your own domain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Try it on Network Solutions at http://www.networksolutions.com for .com, .org, and .net TLD</a:t>
            </a:r>
          </a:p>
          <a:p>
            <a:r>
              <a:rPr lang="en-US" sz="2800"/>
              <a:t>You can also search at InterNIC whois search http://www.internic.net/whois.html</a:t>
            </a:r>
          </a:p>
          <a:p>
            <a:r>
              <a:rPr lang="en-US" sz="2800"/>
              <a:t>You can also search for other domain registrars at the InterNIC site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8BA5-F745-452C-9431-3EFFE289EA82}" type="slidenum">
              <a:rPr lang="en-US"/>
              <a:pPr/>
              <a:t>7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924800" cy="4572000"/>
          </a:xfrm>
        </p:spPr>
        <p:txBody>
          <a:bodyPr/>
          <a:lstStyle/>
          <a:p>
            <a:r>
              <a:rPr lang="en-US" sz="2800"/>
              <a:t>Look for accredited registrars in your country if you want to use your country code TLD</a:t>
            </a:r>
          </a:p>
          <a:p>
            <a:r>
              <a:rPr lang="en-US" sz="2800"/>
              <a:t>Find out if the domain you want with your country code TLD is available by searching at http://www.uwhois.com</a:t>
            </a:r>
          </a:p>
          <a:p>
            <a:r>
              <a:rPr lang="en-US" sz="2800"/>
              <a:t>Register your domain name in any of the domain registrars by providing the needed information and pay the necessary fees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How to get your own domain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82EA9-BD68-4CB3-BBA7-401B2E6712A1}" type="slidenum">
              <a:rPr lang="en-US"/>
              <a:pPr/>
              <a:t>8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If you are part of an organization like a university, check with your IT department. It is possible that your organization already have a domain name.</a:t>
            </a:r>
          </a:p>
          <a:p>
            <a:r>
              <a:rPr lang="en-US" sz="2800"/>
              <a:t>The person or group responsible can give you a subdomain name like mylibrary.univ.edu or mylibrary.digital.com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  <a:ln/>
        </p:spPr>
        <p:txBody>
          <a:bodyPr/>
          <a:lstStyle/>
          <a:p>
            <a:r>
              <a:rPr lang="en-US"/>
              <a:t>How to get your own domain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6.  Lesson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BC83-8F6B-4F64-AB00-ECE510191285}" type="slidenum">
              <a:rPr lang="en-US"/>
              <a:pPr/>
              <a:t>9</a:t>
            </a:fld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Read: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InterNIC FAQs on the Domain Names, Registrars, and Registration.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http://www.internic.net/faqs/domain-names.html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Your Own Domain Name.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http://www.webmasterbase.com/article/6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How to Register Your Own Domain Name.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http://www.thesitewizard.com/archive/registerdomain.shtml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Choose your own domain name, then search it through one of the domain registrars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Activity 4.1</a:t>
            </a:r>
          </a:p>
        </p:txBody>
      </p:sp>
      <p:pic>
        <p:nvPicPr>
          <p:cNvPr id="186374" name="Picture 6" descr="PE0333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1143000" cy="96837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theme/theme1.xml><?xml version="1.0" encoding="utf-8"?>
<a:theme xmlns:a="http://schemas.openxmlformats.org/drawingml/2006/main" name="Flyer (Standard)">
  <a:themeElements>
    <a:clrScheme name="Flyer (Standard) 1">
      <a:dk1>
        <a:srgbClr val="000000"/>
      </a:dk1>
      <a:lt1>
        <a:srgbClr val="CBCBCB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ADADAD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5464</TotalTime>
  <Words>1863</Words>
  <Application>Microsoft PowerPoint</Application>
  <PresentationFormat>On-screen Show (4:3)</PresentationFormat>
  <Paragraphs>216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Times New Roman</vt:lpstr>
      <vt:lpstr>Arial Black</vt:lpstr>
      <vt:lpstr>Wingdings</vt:lpstr>
      <vt:lpstr>Flyer (Standard)</vt:lpstr>
      <vt:lpstr>Web Page Concept  and Design :</vt:lpstr>
      <vt:lpstr>Scope</vt:lpstr>
      <vt:lpstr>Learning outcomes</vt:lpstr>
      <vt:lpstr>What are the steps in publishing a web site</vt:lpstr>
      <vt:lpstr>How to get your own domain</vt:lpstr>
      <vt:lpstr>How to get your own domain</vt:lpstr>
      <vt:lpstr>How to get your own domain</vt:lpstr>
      <vt:lpstr>How to get your own domain</vt:lpstr>
      <vt:lpstr>Activity 4.1</vt:lpstr>
      <vt:lpstr>Where to host your web site?</vt:lpstr>
      <vt:lpstr>Where to host your web site?</vt:lpstr>
      <vt:lpstr>Where to host your web site?</vt:lpstr>
      <vt:lpstr>Where to host your web site?</vt:lpstr>
      <vt:lpstr>Where to host your web site?</vt:lpstr>
      <vt:lpstr>Where to host your web site?</vt:lpstr>
      <vt:lpstr>Activity 4.2</vt:lpstr>
      <vt:lpstr>Activity 4.2</vt:lpstr>
      <vt:lpstr>How to upload your web site</vt:lpstr>
      <vt:lpstr>How to upload your web site</vt:lpstr>
      <vt:lpstr>Activity 4.3</vt:lpstr>
      <vt:lpstr>Activity 4.3</vt:lpstr>
      <vt:lpstr>How to manage your web site</vt:lpstr>
      <vt:lpstr>How to manage your web site</vt:lpstr>
      <vt:lpstr>Activity 4.4</vt:lpstr>
      <vt:lpstr>How to promote your web site</vt:lpstr>
      <vt:lpstr>How to promote your web site</vt:lpstr>
      <vt:lpstr>Activity 4.5</vt:lpstr>
      <vt:lpstr>Ethics, legal, and other issues in Web publishing</vt:lpstr>
      <vt:lpstr>Ethics, legal, and other issues in Web publishing</vt:lpstr>
      <vt:lpstr>Ethics, legal, and other issues in Web publishing</vt:lpstr>
      <vt:lpstr>Activity 4.6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page creation and design</dc:title>
  <dc:creator>win</dc:creator>
  <cp:lastModifiedBy>User</cp:lastModifiedBy>
  <cp:revision>271</cp:revision>
  <dcterms:created xsi:type="dcterms:W3CDTF">2001-01-16T23:18:48Z</dcterms:created>
  <dcterms:modified xsi:type="dcterms:W3CDTF">2014-03-01T17:28:22Z</dcterms:modified>
</cp:coreProperties>
</file>